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xls" ContentType="application/vnd.ms-excel"/>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8.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9.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theme/themeOverride2.xml" ContentType="application/vnd.openxmlformats-officedocument.themeOverride+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697" r:id="rId6"/>
    <p:sldMasterId id="2147483704" r:id="rId7"/>
    <p:sldMasterId id="2147483716" r:id="rId8"/>
    <p:sldMasterId id="2147483742" r:id="rId9"/>
    <p:sldMasterId id="2147483755" r:id="rId10"/>
  </p:sldMasterIdLst>
  <p:notesMasterIdLst>
    <p:notesMasterId r:id="rId48"/>
  </p:notesMasterIdLst>
  <p:handoutMasterIdLst>
    <p:handoutMasterId r:id="rId49"/>
  </p:handoutMasterIdLst>
  <p:sldIdLst>
    <p:sldId id="971" r:id="rId11"/>
    <p:sldId id="1023" r:id="rId12"/>
    <p:sldId id="973" r:id="rId13"/>
    <p:sldId id="974" r:id="rId14"/>
    <p:sldId id="975" r:id="rId15"/>
    <p:sldId id="926" r:id="rId16"/>
    <p:sldId id="1025" r:id="rId17"/>
    <p:sldId id="927" r:id="rId18"/>
    <p:sldId id="928" r:id="rId19"/>
    <p:sldId id="1026" r:id="rId20"/>
    <p:sldId id="1027" r:id="rId21"/>
    <p:sldId id="1028" r:id="rId22"/>
    <p:sldId id="1029" r:id="rId23"/>
    <p:sldId id="1030" r:id="rId24"/>
    <p:sldId id="1031" r:id="rId25"/>
    <p:sldId id="1032" r:id="rId26"/>
    <p:sldId id="1033" r:id="rId27"/>
    <p:sldId id="1034" r:id="rId28"/>
    <p:sldId id="1035" r:id="rId29"/>
    <p:sldId id="1038" r:id="rId30"/>
    <p:sldId id="1039" r:id="rId31"/>
    <p:sldId id="1040" r:id="rId32"/>
    <p:sldId id="1041" r:id="rId33"/>
    <p:sldId id="1042" r:id="rId34"/>
    <p:sldId id="1043" r:id="rId35"/>
    <p:sldId id="1044" r:id="rId36"/>
    <p:sldId id="1051" r:id="rId37"/>
    <p:sldId id="1052" r:id="rId38"/>
    <p:sldId id="1053" r:id="rId39"/>
    <p:sldId id="1054" r:id="rId40"/>
    <p:sldId id="1055" r:id="rId41"/>
    <p:sldId id="1056" r:id="rId42"/>
    <p:sldId id="1057" r:id="rId43"/>
    <p:sldId id="1058" r:id="rId44"/>
    <p:sldId id="1081" r:id="rId45"/>
    <p:sldId id="1082" r:id="rId46"/>
    <p:sldId id="1083" r:id="rId47"/>
  </p:sldIdLst>
  <p:sldSz cx="9144000" cy="5143500" type="screen16x9"/>
  <p:notesSz cx="6858000" cy="9144000"/>
  <p:custDataLst>
    <p:tags r:id="rId50"/>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32">
          <p15:clr>
            <a:srgbClr val="A4A3A4"/>
          </p15:clr>
        </p15:guide>
        <p15:guide id="2" pos="287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15" d="100"/>
          <a:sy n="115" d="100"/>
        </p:scale>
        <p:origin x="684" y="96"/>
      </p:cViewPr>
      <p:guideLst>
        <p:guide orient="horz" pos="1532"/>
        <p:guide pos="2879"/>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70" d="100"/>
          <a:sy n="70" d="100"/>
        </p:scale>
        <p:origin x="3240"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tags" Target="tags/tag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heme" Target="theme/theme1.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0331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1610745881"/>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8745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D72ED27-077B-4B8F-B939-7B693EA1A867}" type="slidenum">
              <a:rPr lang="zh-CN" altLang="en-US" smtClean="0"/>
              <a:t>31</a:t>
            </a:fld>
            <a:endParaRPr lang="zh-CN" altLang="en-US"/>
          </a:p>
        </p:txBody>
      </p:sp>
    </p:spTree>
    <p:extLst>
      <p:ext uri="{BB962C8B-B14F-4D97-AF65-F5344CB8AC3E}">
        <p14:creationId xmlns:p14="http://schemas.microsoft.com/office/powerpoint/2010/main" val="260381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a:xfrm>
            <a:off x="685800" y="1143000"/>
            <a:ext cx="5486400" cy="3086100"/>
          </a:xfrm>
          <a:ln/>
        </p:spPr>
      </p:sp>
      <p:sp>
        <p:nvSpPr>
          <p:cNvPr id="119811" name="备注占位符 2"/>
          <p:cNvSpPr>
            <a:spLocks noGrp="1"/>
          </p:cNvSpPr>
          <p:nvPr>
            <p:ph type="body" idx="1"/>
          </p:nvPr>
        </p:nvSpPr>
        <p:spPr>
          <a:xfrm>
            <a:off x="685800" y="4400550"/>
            <a:ext cx="5486400" cy="3600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smtClean="0">
              <a:latin typeface="Arial" panose="020B0604020202020204" pitchFamily="34" charset="0"/>
            </a:endParaRPr>
          </a:p>
        </p:txBody>
      </p:sp>
      <p:sp>
        <p:nvSpPr>
          <p:cNvPr id="119812"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4400" fontAlgn="base">
              <a:spcBef>
                <a:spcPct val="0"/>
              </a:spcBef>
              <a:spcAft>
                <a:spcPct val="0"/>
              </a:spcAft>
            </a:pPr>
            <a:fld id="{106A1DF9-6B6A-4ACA-AD04-37D268C35DE0}" type="slidenum">
              <a:rPr lang="zh-CN" altLang="en-US" sz="1200" smtClean="0">
                <a:solidFill>
                  <a:srgbClr val="000000"/>
                </a:solidFill>
                <a:latin typeface="等线" pitchFamily="2" charset="-122"/>
                <a:ea typeface="等线" pitchFamily="2" charset="-122"/>
              </a:rPr>
              <a:pPr algn="r" defTabSz="914400" fontAlgn="base">
                <a:spcBef>
                  <a:spcPct val="0"/>
                </a:spcBef>
                <a:spcAft>
                  <a:spcPct val="0"/>
                </a:spcAft>
              </a:pPr>
              <a:t>32</a:t>
            </a:fld>
            <a:endParaRPr lang="en-US" altLang="zh-CN" sz="1200" smtClean="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1933620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幻灯片图像占位符 1"/>
          <p:cNvSpPr>
            <a:spLocks noGrp="1" noRot="1" noChangeAspect="1" noTextEdit="1"/>
          </p:cNvSpPr>
          <p:nvPr>
            <p:ph type="sldImg"/>
          </p:nvPr>
        </p:nvSpPr>
        <p:spPr>
          <a:ln/>
        </p:spPr>
      </p:sp>
      <p:sp>
        <p:nvSpPr>
          <p:cNvPr id="819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anose="020B0604020202020204" pitchFamily="34" charset="0"/>
            </a:endParaRPr>
          </a:p>
        </p:txBody>
      </p:sp>
      <p:sp>
        <p:nvSpPr>
          <p:cNvPr id="819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0B2BED0-2054-4D5E-8F80-E884FE82164A}" type="slidenum">
              <a:rPr lang="en-US" altLang="zh-CN" smtClean="0">
                <a:solidFill>
                  <a:srgbClr val="000000"/>
                </a:solidFill>
              </a:rPr>
              <a:pPr/>
              <a:t>11</a:t>
            </a:fld>
            <a:endParaRPr lang="en-US" altLang="zh-CN" smtClean="0">
              <a:solidFill>
                <a:srgbClr val="000000"/>
              </a:solidFill>
            </a:endParaRPr>
          </a:p>
        </p:txBody>
      </p:sp>
    </p:spTree>
    <p:extLst>
      <p:ext uri="{BB962C8B-B14F-4D97-AF65-F5344CB8AC3E}">
        <p14:creationId xmlns:p14="http://schemas.microsoft.com/office/powerpoint/2010/main" val="817499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234650D2-B1FA-4AAD-989A-73B3C40BFADF}" type="slidenum">
              <a:rPr lang="en-US" altLang="zh-CN" smtClean="0">
                <a:solidFill>
                  <a:srgbClr val="000000"/>
                </a:solidFill>
              </a:rPr>
              <a:pPr>
                <a:spcBef>
                  <a:spcPct val="0"/>
                </a:spcBef>
              </a:pPr>
              <a:t>13</a:t>
            </a:fld>
            <a:endParaRPr lang="en-US" altLang="zh-CN" smtClean="0">
              <a:solidFill>
                <a:srgbClr val="000000"/>
              </a:solidFill>
            </a:endParaRPr>
          </a:p>
        </p:txBody>
      </p:sp>
      <p:sp>
        <p:nvSpPr>
          <p:cNvPr id="84995" name="幻灯片图像占位符 1"/>
          <p:cNvSpPr>
            <a:spLocks noGrp="1" noRot="1" noChangeAspect="1" noTextEdit="1"/>
          </p:cNvSpPr>
          <p:nvPr>
            <p:ph type="sldImg"/>
          </p:nvPr>
        </p:nvSpPr>
        <p:spPr>
          <a:ln/>
        </p:spPr>
      </p:sp>
      <p:sp>
        <p:nvSpPr>
          <p:cNvPr id="84996"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latin typeface="Arial" panose="020B0604020202020204" pitchFamily="34" charset="0"/>
            </a:endParaRPr>
          </a:p>
        </p:txBody>
      </p:sp>
      <p:sp>
        <p:nvSpPr>
          <p:cNvPr id="84997"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lgn="r" defTabSz="914400" fontAlgn="base">
              <a:spcBef>
                <a:spcPct val="0"/>
              </a:spcBef>
              <a:spcAft>
                <a:spcPct val="0"/>
              </a:spcAft>
            </a:pPr>
            <a:fld id="{24AF140F-630D-4F47-BAB1-F09A8D36B250}" type="slidenum">
              <a:rPr lang="zh-CN" altLang="en-US" smtClean="0">
                <a:solidFill>
                  <a:srgbClr val="000000"/>
                </a:solidFill>
              </a:rPr>
              <a:pPr algn="r" defTabSz="914400" fontAlgn="base">
                <a:spcBef>
                  <a:spcPct val="0"/>
                </a:spcBef>
                <a:spcAft>
                  <a:spcPct val="0"/>
                </a:spcAft>
              </a:pPr>
              <a:t>13</a:t>
            </a:fld>
            <a:endParaRPr lang="en-US" altLang="zh-CN" smtClean="0">
              <a:solidFill>
                <a:srgbClr val="000000"/>
              </a:solidFill>
            </a:endParaRPr>
          </a:p>
        </p:txBody>
      </p:sp>
    </p:spTree>
    <p:extLst>
      <p:ext uri="{BB962C8B-B14F-4D97-AF65-F5344CB8AC3E}">
        <p14:creationId xmlns:p14="http://schemas.microsoft.com/office/powerpoint/2010/main" val="3668019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幻灯片图像占位符 1"/>
          <p:cNvSpPr>
            <a:spLocks noGrp="1" noRot="1" noChangeAspect="1" noTextEdit="1"/>
          </p:cNvSpPr>
          <p:nvPr>
            <p:ph type="sldImg"/>
          </p:nvPr>
        </p:nvSpPr>
        <p:spPr>
          <a:ln/>
        </p:spPr>
      </p:sp>
      <p:sp>
        <p:nvSpPr>
          <p:cNvPr id="8806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lvl="1" eaLnBrk="1" hangingPunct="1">
              <a:lnSpc>
                <a:spcPct val="120000"/>
              </a:lnSpc>
              <a:buFont typeface="Wingdings 2" panose="05020102010507070707" pitchFamily="18" charset="2"/>
              <a:buChar char="³"/>
            </a:pPr>
            <a:r>
              <a:rPr lang="zh-CN" altLang="zh-CN" smtClean="0">
                <a:latin typeface="Arial" panose="020B0604020202020204" pitchFamily="34" charset="0"/>
              </a:rPr>
              <a:t>结合费根堡姆的全面质量管理理论，企业物流质量的内容包括物流商品质量、物流服务质量、物流工作质量和物流工程质量。</a:t>
            </a:r>
          </a:p>
          <a:p>
            <a:pPr lvl="1" eaLnBrk="1" hangingPunct="1">
              <a:lnSpc>
                <a:spcPct val="120000"/>
              </a:lnSpc>
              <a:buFont typeface="Wingdings 2" panose="05020102010507070707" pitchFamily="18" charset="2"/>
              <a:buChar char="³"/>
            </a:pPr>
            <a:endParaRPr lang="en-US" altLang="zh-CN" b="1" smtClean="0">
              <a:solidFill>
                <a:srgbClr val="000000"/>
              </a:solidFill>
              <a:latin typeface="宋体" panose="02010600030101010101" pitchFamily="2" charset="-122"/>
            </a:endParaRPr>
          </a:p>
          <a:p>
            <a:endParaRPr lang="zh-CN" altLang="en-US" smtClean="0">
              <a:latin typeface="Arial" panose="020B0604020202020204" pitchFamily="34" charset="0"/>
            </a:endParaRPr>
          </a:p>
        </p:txBody>
      </p:sp>
      <p:sp>
        <p:nvSpPr>
          <p:cNvPr id="8806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56FA8C1-86CE-4068-ADAE-9ADAE794768D}" type="slidenum">
              <a:rPr lang="en-US" altLang="zh-CN" smtClean="0">
                <a:solidFill>
                  <a:srgbClr val="000000"/>
                </a:solidFill>
              </a:rPr>
              <a:pPr/>
              <a:t>15</a:t>
            </a:fld>
            <a:endParaRPr lang="en-US" altLang="zh-CN" smtClean="0">
              <a:solidFill>
                <a:srgbClr val="000000"/>
              </a:solidFill>
            </a:endParaRPr>
          </a:p>
        </p:txBody>
      </p:sp>
    </p:spTree>
    <p:extLst>
      <p:ext uri="{BB962C8B-B14F-4D97-AF65-F5344CB8AC3E}">
        <p14:creationId xmlns:p14="http://schemas.microsoft.com/office/powerpoint/2010/main" val="4161158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a:ln/>
        </p:spPr>
      </p:sp>
      <p:sp>
        <p:nvSpPr>
          <p:cNvPr id="9830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latin typeface="Arial" panose="020B0604020202020204" pitchFamily="34" charset="0"/>
            </a:endParaRPr>
          </a:p>
        </p:txBody>
      </p:sp>
      <p:sp>
        <p:nvSpPr>
          <p:cNvPr id="983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3A29A03-2399-4080-9BD4-51D42E12D0C0}" type="slidenum">
              <a:rPr lang="en-US" altLang="zh-CN" smtClean="0">
                <a:solidFill>
                  <a:srgbClr val="000000"/>
                </a:solidFill>
              </a:rPr>
              <a:pPr/>
              <a:t>22</a:t>
            </a:fld>
            <a:endParaRPr lang="en-US" altLang="zh-CN" smtClean="0">
              <a:solidFill>
                <a:srgbClr val="000000"/>
              </a:solidFill>
            </a:endParaRPr>
          </a:p>
        </p:txBody>
      </p:sp>
    </p:spTree>
    <p:extLst>
      <p:ext uri="{BB962C8B-B14F-4D97-AF65-F5344CB8AC3E}">
        <p14:creationId xmlns:p14="http://schemas.microsoft.com/office/powerpoint/2010/main" val="2070635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a:xfrm>
            <a:off x="685800" y="1143000"/>
            <a:ext cx="5486400" cy="3086100"/>
          </a:xfrm>
          <a:ln/>
        </p:spPr>
      </p:sp>
      <p:sp>
        <p:nvSpPr>
          <p:cNvPr id="110595" name="备注占位符 2"/>
          <p:cNvSpPr>
            <a:spLocks noGrp="1"/>
          </p:cNvSpPr>
          <p:nvPr>
            <p:ph type="body" idx="1"/>
          </p:nvPr>
        </p:nvSpPr>
        <p:spPr>
          <a:xfrm>
            <a:off x="685800" y="4400550"/>
            <a:ext cx="5486400" cy="3600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smtClean="0">
              <a:latin typeface="Arial" panose="020B0604020202020204" pitchFamily="34" charset="0"/>
            </a:endParaRPr>
          </a:p>
        </p:txBody>
      </p:sp>
      <p:sp>
        <p:nvSpPr>
          <p:cNvPr id="110596"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4400" fontAlgn="base">
              <a:spcBef>
                <a:spcPct val="0"/>
              </a:spcBef>
              <a:spcAft>
                <a:spcPct val="0"/>
              </a:spcAft>
            </a:pPr>
            <a:fld id="{A8104A50-EC8A-428C-8E90-BBB6ECB162BB}" type="slidenum">
              <a:rPr lang="zh-CN" altLang="en-US" sz="1200" smtClean="0">
                <a:solidFill>
                  <a:srgbClr val="000000"/>
                </a:solidFill>
                <a:latin typeface="等线" pitchFamily="2" charset="-122"/>
                <a:ea typeface="等线" pitchFamily="2" charset="-122"/>
              </a:rPr>
              <a:pPr algn="r" defTabSz="914400" fontAlgn="base">
                <a:spcBef>
                  <a:spcPct val="0"/>
                </a:spcBef>
                <a:spcAft>
                  <a:spcPct val="0"/>
                </a:spcAft>
              </a:pPr>
              <a:t>27</a:t>
            </a:fld>
            <a:endParaRPr lang="en-US" altLang="zh-CN" sz="1200" smtClean="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173892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TextEdit="1"/>
          </p:cNvSpPr>
          <p:nvPr>
            <p:ph type="sldImg"/>
          </p:nvPr>
        </p:nvSpPr>
        <p:spPr>
          <a:xfrm>
            <a:off x="685800" y="1143000"/>
            <a:ext cx="5486400" cy="3086100"/>
          </a:xfrm>
          <a:ln/>
        </p:spPr>
      </p:sp>
      <p:sp>
        <p:nvSpPr>
          <p:cNvPr id="112643" name="备注占位符 2"/>
          <p:cNvSpPr>
            <a:spLocks noGrp="1"/>
          </p:cNvSpPr>
          <p:nvPr>
            <p:ph type="body" idx="1"/>
          </p:nvPr>
        </p:nvSpPr>
        <p:spPr>
          <a:xfrm>
            <a:off x="685800" y="4400550"/>
            <a:ext cx="5486400" cy="36004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dirty="0" smtClean="0">
              <a:latin typeface="Arial" panose="020B0604020202020204" pitchFamily="34" charset="0"/>
            </a:endParaRPr>
          </a:p>
        </p:txBody>
      </p:sp>
      <p:sp>
        <p:nvSpPr>
          <p:cNvPr id="112644"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4400" fontAlgn="base">
              <a:spcBef>
                <a:spcPct val="0"/>
              </a:spcBef>
              <a:spcAft>
                <a:spcPct val="0"/>
              </a:spcAft>
            </a:pPr>
            <a:fld id="{5E20831E-68D0-4CF1-A021-8C7C29706F93}" type="slidenum">
              <a:rPr lang="zh-CN" altLang="en-US" sz="1200" smtClean="0">
                <a:solidFill>
                  <a:srgbClr val="000000"/>
                </a:solidFill>
                <a:latin typeface="等线" pitchFamily="2" charset="-122"/>
                <a:ea typeface="等线" pitchFamily="2" charset="-122"/>
              </a:rPr>
              <a:pPr algn="r" defTabSz="914400" fontAlgn="base">
                <a:spcBef>
                  <a:spcPct val="0"/>
                </a:spcBef>
                <a:spcAft>
                  <a:spcPct val="0"/>
                </a:spcAft>
              </a:pPr>
              <a:t>28</a:t>
            </a:fld>
            <a:endParaRPr lang="en-US" altLang="zh-CN" sz="1200" smtClean="0">
              <a:solidFill>
                <a:srgbClr val="000000"/>
              </a:solidFill>
              <a:latin typeface="等线" pitchFamily="2" charset="-122"/>
              <a:ea typeface="等线" pitchFamily="2" charset="-122"/>
            </a:endParaRPr>
          </a:p>
        </p:txBody>
      </p:sp>
    </p:spTree>
    <p:extLst>
      <p:ext uri="{BB962C8B-B14F-4D97-AF65-F5344CB8AC3E}">
        <p14:creationId xmlns:p14="http://schemas.microsoft.com/office/powerpoint/2010/main" val="40771947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xfrm>
            <a:off x="409575" y="754063"/>
            <a:ext cx="5853113" cy="3294062"/>
          </a:xfrm>
          <a:ln w="1">
            <a:solidFill>
              <a:schemeClr val="tx1"/>
            </a:solidFill>
          </a:ln>
          <a:extLst>
            <a:ext uri="{909E8E84-426E-40DD-AFC4-6F175D3DCCD1}">
              <a14:hiddenFill xmlns:a14="http://schemas.microsoft.com/office/drawing/2010/main">
                <a:solidFill>
                  <a:schemeClr val="accent1"/>
                </a:solidFill>
              </a14:hiddenFill>
            </a:ext>
          </a:extLst>
        </p:spPr>
      </p:sp>
      <p:sp>
        <p:nvSpPr>
          <p:cNvPr id="114691" name="Rectangle 3"/>
          <p:cNvSpPr>
            <a:spLocks noGrp="1" noChangeArrowheads="1"/>
          </p:cNvSpPr>
          <p:nvPr>
            <p:ph type="body" idx="1"/>
          </p:nvPr>
        </p:nvSpPr>
        <p:spPr>
          <a:xfrm>
            <a:off x="538163" y="4387850"/>
            <a:ext cx="5780087" cy="395287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 cmpd="sng">
                <a:solidFill>
                  <a:schemeClr val="tx1"/>
                </a:solidFill>
                <a:miter lim="800000"/>
                <a:headEnd/>
                <a:tailEnd/>
              </a14:hiddenLine>
            </a:ext>
          </a:extLst>
        </p:spPr>
        <p:txBody>
          <a:bodyPr/>
          <a:lstStyle/>
          <a:p>
            <a:endParaRPr lang="zh-CN" altLang="en-US" dirty="0" smtClean="0">
              <a:latin typeface="Arial" panose="020B0604020202020204" pitchFamily="34" charset="0"/>
            </a:endParaRPr>
          </a:p>
        </p:txBody>
      </p:sp>
    </p:spTree>
    <p:extLst>
      <p:ext uri="{BB962C8B-B14F-4D97-AF65-F5344CB8AC3E}">
        <p14:creationId xmlns:p14="http://schemas.microsoft.com/office/powerpoint/2010/main" val="1310434797"/>
      </p:ext>
    </p:extLst>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16738" name="Rectangle 2"/>
          <p:cNvSpPr>
            <a:spLocks noGrp="1" noRot="1" noChangeAspect="1" noChangeArrowheads="1" noTextEdit="1"/>
          </p:cNvSpPr>
          <p:nvPr>
            <p:ph type="sldImg"/>
          </p:nvPr>
        </p:nvSpPr>
        <p:spPr>
          <a:xfrm>
            <a:off x="409575" y="754063"/>
            <a:ext cx="5853113" cy="3294062"/>
          </a:xfrm>
          <a:ln w="1">
            <a:solidFill>
              <a:schemeClr val="tx1"/>
            </a:solidFill>
          </a:ln>
          <a:extLst>
            <a:ext uri="{909E8E84-426E-40DD-AFC4-6F175D3DCCD1}">
              <a14:hiddenFill xmlns:a14="http://schemas.microsoft.com/office/drawing/2010/main">
                <a:solidFill>
                  <a:schemeClr val="accent1"/>
                </a:solidFill>
              </a14:hiddenFill>
            </a:ext>
          </a:extLst>
        </p:spPr>
      </p:sp>
      <p:sp>
        <p:nvSpPr>
          <p:cNvPr id="116739" name="Rectangle 3"/>
          <p:cNvSpPr>
            <a:spLocks noGrp="1" noChangeArrowheads="1"/>
          </p:cNvSpPr>
          <p:nvPr>
            <p:ph type="body" idx="1"/>
          </p:nvPr>
        </p:nvSpPr>
        <p:spPr>
          <a:xfrm>
            <a:off x="538163" y="4387850"/>
            <a:ext cx="5780087" cy="3952875"/>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 cmpd="sng">
                <a:solidFill>
                  <a:schemeClr val="tx1"/>
                </a:solidFill>
                <a:miter lim="800000"/>
                <a:headEnd/>
                <a:tailEnd/>
              </a14:hiddenLine>
            </a:ext>
          </a:extLst>
        </p:spPr>
        <p:txBody>
          <a:bodyPr/>
          <a:lstStyle/>
          <a:p>
            <a:endParaRPr lang="zh-CN" altLang="en-US" dirty="0" smtClean="0">
              <a:latin typeface="Arial" panose="020B0604020202020204" pitchFamily="34" charset="0"/>
            </a:endParaRPr>
          </a:p>
        </p:txBody>
      </p:sp>
    </p:spTree>
    <p:extLst>
      <p:ext uri="{BB962C8B-B14F-4D97-AF65-F5344CB8AC3E}">
        <p14:creationId xmlns:p14="http://schemas.microsoft.com/office/powerpoint/2010/main" val="2071967549"/>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722177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310046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992641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122748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001894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15486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412527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99144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705144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730339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855980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5235676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713093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865469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092381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7994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57470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879868"/>
            <a:ext cx="7772400" cy="1102519"/>
          </a:xfrm>
        </p:spPr>
        <p:txBody>
          <a:bodyPr anchor="b"/>
          <a:lstStyle>
            <a:lvl1pPr algn="l">
              <a:defRPr sz="3600"/>
            </a:lvl1pPr>
          </a:lstStyle>
          <a:p>
            <a:r>
              <a:rPr lang="zh-CN" altLang="en-US"/>
              <a:t>单击此处编辑母版标题样式</a:t>
            </a:r>
            <a:endParaRPr lang="en-US"/>
          </a:p>
        </p:txBody>
      </p:sp>
      <p:sp>
        <p:nvSpPr>
          <p:cNvPr id="3" name="副标题 2"/>
          <p:cNvSpPr>
            <a:spLocks noGrp="1"/>
          </p:cNvSpPr>
          <p:nvPr>
            <p:ph type="subTitle" idx="1"/>
          </p:nvPr>
        </p:nvSpPr>
        <p:spPr>
          <a:xfrm>
            <a:off x="687716" y="1982387"/>
            <a:ext cx="6670366" cy="1314450"/>
          </a:xfrm>
        </p:spPr>
        <p:txBody>
          <a:bodyPr/>
          <a:lstStyle>
            <a:lvl1pPr marL="0" indent="0" algn="l">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FE79C27F-B04E-43D3-8AB3-B4FAF19DFBF4}"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EA2F3073-B252-470C-B6CB-8040659A29A6}" type="slidenum">
              <a:rPr lang="en-US" altLang="zh-CN"/>
              <a:pPr>
                <a:defRPr/>
              </a:pPr>
              <a:t>‹#›</a:t>
            </a:fld>
            <a:endParaRPr lang="en-US" altLang="zh-CN"/>
          </a:p>
        </p:txBody>
      </p:sp>
    </p:spTree>
    <p:extLst>
      <p:ext uri="{BB962C8B-B14F-4D97-AF65-F5344CB8AC3E}">
        <p14:creationId xmlns:p14="http://schemas.microsoft.com/office/powerpoint/2010/main" val="279181801"/>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atin typeface="华文楷体" pitchFamily="2" charset="-122"/>
                <a:ea typeface="华文楷体" pitchFamily="2" charset="-122"/>
              </a:defRPr>
            </a:lvl1pPr>
          </a:lstStyle>
          <a:p>
            <a:r>
              <a:rPr lang="zh-CN" altLang="en-US" dirty="0"/>
              <a:t>单击此处编辑母版标题样式</a:t>
            </a:r>
            <a:endParaRPr lang="en-US" dirty="0"/>
          </a:p>
        </p:txBody>
      </p:sp>
      <p:sp>
        <p:nvSpPr>
          <p:cNvPr id="3" name="内容占位符 2"/>
          <p:cNvSpPr>
            <a:spLocks noGrp="1"/>
          </p:cNvSpPr>
          <p:nvPr>
            <p:ph idx="1"/>
          </p:nvPr>
        </p:nvSpPr>
        <p:spPr/>
        <p:txBody>
          <a:bodyPr/>
          <a:lstStyle>
            <a:lvl1pPr>
              <a:defRPr baseline="0"/>
            </a:lvl1pPr>
            <a:lvl2pPr>
              <a:defRPr baseline="0"/>
            </a:lvl2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4274429A-A30C-4820-AED4-FCD0F5BEDDFC}"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C41DBFA2-8195-46B9-8748-AC3D0D52B6EA}" type="slidenum">
              <a:rPr lang="en-US" altLang="zh-CN"/>
              <a:pPr>
                <a:defRPr/>
              </a:pPr>
              <a:t>‹#›</a:t>
            </a:fld>
            <a:endParaRPr lang="en-US" altLang="zh-CN"/>
          </a:p>
        </p:txBody>
      </p:sp>
    </p:spTree>
    <p:extLst>
      <p:ext uri="{BB962C8B-B14F-4D97-AF65-F5344CB8AC3E}">
        <p14:creationId xmlns:p14="http://schemas.microsoft.com/office/powerpoint/2010/main" val="5487637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193136"/>
            <a:ext cx="7772400" cy="1021556"/>
          </a:xfrm>
        </p:spPr>
        <p:txBody>
          <a:bodyPr anchor="t"/>
          <a:lstStyle>
            <a:lvl1pPr algn="l">
              <a:defRPr sz="3300" b="0" cap="all"/>
            </a:lvl1pPr>
          </a:lstStyle>
          <a:p>
            <a:r>
              <a:rPr lang="zh-CN" altLang="en-US"/>
              <a:t>单击此处编辑母版标题样式</a:t>
            </a:r>
            <a:endParaRPr lang="en-US"/>
          </a:p>
        </p:txBody>
      </p:sp>
      <p:sp>
        <p:nvSpPr>
          <p:cNvPr id="3" name="文本占位符 2"/>
          <p:cNvSpPr>
            <a:spLocks noGrp="1"/>
          </p:cNvSpPr>
          <p:nvPr>
            <p:ph type="body" idx="1"/>
          </p:nvPr>
        </p:nvSpPr>
        <p:spPr>
          <a:xfrm>
            <a:off x="685800" y="1071561"/>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94144C01-2301-4FF2-9847-8FA8A4E146E0}"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A08DD50A-2290-4928-9D85-150E20CFB37B}" type="slidenum">
              <a:rPr lang="en-US" altLang="zh-CN"/>
              <a:pPr>
                <a:defRPr/>
              </a:pPr>
              <a:t>‹#›</a:t>
            </a:fld>
            <a:endParaRPr lang="en-US" altLang="zh-CN"/>
          </a:p>
        </p:txBody>
      </p:sp>
    </p:spTree>
    <p:extLst>
      <p:ext uri="{BB962C8B-B14F-4D97-AF65-F5344CB8AC3E}">
        <p14:creationId xmlns:p14="http://schemas.microsoft.com/office/powerpoint/2010/main" val="622113820"/>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extLst>
          </p:cNvPr>
          <p:cNvSpPr>
            <a:spLocks noGrp="1"/>
          </p:cNvSpPr>
          <p:nvPr>
            <p:ph type="dt" sz="half" idx="10"/>
          </p:nvPr>
        </p:nvSpPr>
        <p:spPr/>
        <p:txBody>
          <a:bodyPr/>
          <a:lstStyle>
            <a:lvl1pPr>
              <a:defRPr/>
            </a:lvl1pPr>
          </a:lstStyle>
          <a:p>
            <a:pPr>
              <a:defRPr/>
            </a:pPr>
            <a:fld id="{4E079FF9-9B6A-481F-84AD-B19BB3BAD121}"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a:extLst>
              <a:ext uri="{FF2B5EF4-FFF2-40B4-BE49-F238E27FC236}"/>
            </a:extLst>
          </p:cNvPr>
          <p:cNvSpPr>
            <a:spLocks noGrp="1"/>
          </p:cNvSpPr>
          <p:nvPr>
            <p:ph type="sldNum" sz="quarter" idx="12"/>
          </p:nvPr>
        </p:nvSpPr>
        <p:spPr/>
        <p:txBody>
          <a:bodyPr/>
          <a:lstStyle>
            <a:lvl1pPr>
              <a:defRPr/>
            </a:lvl1pPr>
          </a:lstStyle>
          <a:p>
            <a:pPr>
              <a:defRPr/>
            </a:pPr>
            <a:fld id="{FB15BB64-CA73-4069-9F59-CEB04EC273C6}" type="slidenum">
              <a:rPr lang="en-US" altLang="zh-CN"/>
              <a:pPr>
                <a:defRPr/>
              </a:pPr>
              <a:t>‹#›</a:t>
            </a:fld>
            <a:endParaRPr lang="en-US" altLang="zh-CN"/>
          </a:p>
        </p:txBody>
      </p:sp>
    </p:spTree>
    <p:extLst>
      <p:ext uri="{BB962C8B-B14F-4D97-AF65-F5344CB8AC3E}">
        <p14:creationId xmlns:p14="http://schemas.microsoft.com/office/powerpoint/2010/main" val="1793549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3">
            <a:extLst>
              <a:ext uri="{FF2B5EF4-FFF2-40B4-BE49-F238E27FC236}"/>
            </a:extLst>
          </p:cNvPr>
          <p:cNvSpPr>
            <a:spLocks noGrp="1"/>
          </p:cNvSpPr>
          <p:nvPr>
            <p:ph type="dt" sz="half" idx="10"/>
          </p:nvPr>
        </p:nvSpPr>
        <p:spPr/>
        <p:txBody>
          <a:bodyPr/>
          <a:lstStyle>
            <a:lvl1pPr>
              <a:defRPr/>
            </a:lvl1pPr>
          </a:lstStyle>
          <a:p>
            <a:pPr>
              <a:defRPr/>
            </a:pPr>
            <a:fld id="{FB20C44F-535B-4083-A4AA-3B4335AAF652}"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8"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9" name="灯片编号占位符 5">
            <a:extLst>
              <a:ext uri="{FF2B5EF4-FFF2-40B4-BE49-F238E27FC236}"/>
            </a:extLst>
          </p:cNvPr>
          <p:cNvSpPr>
            <a:spLocks noGrp="1"/>
          </p:cNvSpPr>
          <p:nvPr>
            <p:ph type="sldNum" sz="quarter" idx="12"/>
          </p:nvPr>
        </p:nvSpPr>
        <p:spPr/>
        <p:txBody>
          <a:bodyPr/>
          <a:lstStyle>
            <a:lvl1pPr>
              <a:defRPr/>
            </a:lvl1pPr>
          </a:lstStyle>
          <a:p>
            <a:pPr>
              <a:defRPr/>
            </a:pPr>
            <a:fld id="{109755A2-5592-4630-8786-A41CCDAD5E15}" type="slidenum">
              <a:rPr lang="en-US" altLang="zh-CN"/>
              <a:pPr>
                <a:defRPr/>
              </a:pPr>
              <a:t>‹#›</a:t>
            </a:fld>
            <a:endParaRPr lang="en-US" altLang="zh-CN"/>
          </a:p>
        </p:txBody>
      </p:sp>
    </p:spTree>
    <p:extLst>
      <p:ext uri="{BB962C8B-B14F-4D97-AF65-F5344CB8AC3E}">
        <p14:creationId xmlns:p14="http://schemas.microsoft.com/office/powerpoint/2010/main" val="40428201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3">
            <a:extLst>
              <a:ext uri="{FF2B5EF4-FFF2-40B4-BE49-F238E27FC236}"/>
            </a:extLst>
          </p:cNvPr>
          <p:cNvSpPr>
            <a:spLocks noGrp="1"/>
          </p:cNvSpPr>
          <p:nvPr>
            <p:ph type="dt" sz="half" idx="10"/>
          </p:nvPr>
        </p:nvSpPr>
        <p:spPr/>
        <p:txBody>
          <a:bodyPr/>
          <a:lstStyle>
            <a:lvl1pPr>
              <a:defRPr/>
            </a:lvl1pPr>
          </a:lstStyle>
          <a:p>
            <a:pPr>
              <a:defRPr/>
            </a:pPr>
            <a:fld id="{5523B5C6-5169-4D1A-9015-52FC46970BA3}"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4"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5" name="灯片编号占位符 5">
            <a:extLst>
              <a:ext uri="{FF2B5EF4-FFF2-40B4-BE49-F238E27FC236}"/>
            </a:extLst>
          </p:cNvPr>
          <p:cNvSpPr>
            <a:spLocks noGrp="1"/>
          </p:cNvSpPr>
          <p:nvPr>
            <p:ph type="sldNum" sz="quarter" idx="12"/>
          </p:nvPr>
        </p:nvSpPr>
        <p:spPr/>
        <p:txBody>
          <a:bodyPr/>
          <a:lstStyle>
            <a:lvl1pPr>
              <a:defRPr/>
            </a:lvl1pPr>
          </a:lstStyle>
          <a:p>
            <a:pPr>
              <a:defRPr/>
            </a:pPr>
            <a:fld id="{DFE2CA17-F1C0-4F8C-B3DB-8C72F1E07934}" type="slidenum">
              <a:rPr lang="en-US" altLang="zh-CN"/>
              <a:pPr>
                <a:defRPr/>
              </a:pPr>
              <a:t>‹#›</a:t>
            </a:fld>
            <a:endParaRPr lang="en-US" altLang="zh-CN"/>
          </a:p>
        </p:txBody>
      </p:sp>
    </p:spTree>
    <p:extLst>
      <p:ext uri="{BB962C8B-B14F-4D97-AF65-F5344CB8AC3E}">
        <p14:creationId xmlns:p14="http://schemas.microsoft.com/office/powerpoint/2010/main" val="34037453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extLst>
          </p:cNvPr>
          <p:cNvSpPr>
            <a:spLocks noGrp="1"/>
          </p:cNvSpPr>
          <p:nvPr>
            <p:ph type="dt" sz="half" idx="10"/>
          </p:nvPr>
        </p:nvSpPr>
        <p:spPr/>
        <p:txBody>
          <a:bodyPr/>
          <a:lstStyle>
            <a:lvl1pPr>
              <a:defRPr/>
            </a:lvl1pPr>
          </a:lstStyle>
          <a:p>
            <a:pPr>
              <a:defRPr/>
            </a:pPr>
            <a:fld id="{CB93AC1E-A102-49CC-85B6-F4FFC859DE51}"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3"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4" name="灯片编号占位符 5">
            <a:extLst>
              <a:ext uri="{FF2B5EF4-FFF2-40B4-BE49-F238E27FC236}"/>
            </a:extLst>
          </p:cNvPr>
          <p:cNvSpPr>
            <a:spLocks noGrp="1"/>
          </p:cNvSpPr>
          <p:nvPr>
            <p:ph type="sldNum" sz="quarter" idx="12"/>
          </p:nvPr>
        </p:nvSpPr>
        <p:spPr/>
        <p:txBody>
          <a:bodyPr/>
          <a:lstStyle>
            <a:lvl1pPr>
              <a:defRPr/>
            </a:lvl1pPr>
          </a:lstStyle>
          <a:p>
            <a:pPr>
              <a:defRPr/>
            </a:pPr>
            <a:fld id="{9DE2D6D2-D564-4512-B269-6EB7A03355BE}" type="slidenum">
              <a:rPr lang="en-US" altLang="zh-CN"/>
              <a:pPr>
                <a:defRPr/>
              </a:pPr>
              <a:t>‹#›</a:t>
            </a:fld>
            <a:endParaRPr lang="en-US" altLang="zh-CN"/>
          </a:p>
        </p:txBody>
      </p:sp>
    </p:spTree>
    <p:extLst>
      <p:ext uri="{BB962C8B-B14F-4D97-AF65-F5344CB8AC3E}">
        <p14:creationId xmlns:p14="http://schemas.microsoft.com/office/powerpoint/2010/main" val="21367181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803660"/>
            <a:ext cx="5111750" cy="378732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5679084" y="803660"/>
            <a:ext cx="3008313" cy="257176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2" name="标题 1"/>
          <p:cNvSpPr>
            <a:spLocks noGrp="1"/>
          </p:cNvSpPr>
          <p:nvPr>
            <p:ph type="title"/>
          </p:nvPr>
        </p:nvSpPr>
        <p:spPr>
          <a:xfrm>
            <a:off x="457206" y="214296"/>
            <a:ext cx="8230993" cy="522470"/>
          </a:xfrm>
        </p:spPr>
        <p:txBody>
          <a:bodyPr/>
          <a:lstStyle>
            <a:lvl1pPr algn="ctr">
              <a:defRPr sz="2700" b="0"/>
            </a:lvl1pPr>
          </a:lstStyle>
          <a:p>
            <a:r>
              <a:rPr lang="zh-CN" altLang="en-US"/>
              <a:t>单击此处编辑母版标题样式</a:t>
            </a:r>
            <a:endParaRPr lang="en-US"/>
          </a:p>
        </p:txBody>
      </p:sp>
      <p:sp>
        <p:nvSpPr>
          <p:cNvPr id="5" name="日期占位符 3">
            <a:extLst>
              <a:ext uri="{FF2B5EF4-FFF2-40B4-BE49-F238E27FC236}"/>
            </a:extLst>
          </p:cNvPr>
          <p:cNvSpPr>
            <a:spLocks noGrp="1"/>
          </p:cNvSpPr>
          <p:nvPr>
            <p:ph type="dt" sz="half" idx="10"/>
          </p:nvPr>
        </p:nvSpPr>
        <p:spPr/>
        <p:txBody>
          <a:bodyPr/>
          <a:lstStyle>
            <a:lvl1pPr>
              <a:defRPr/>
            </a:lvl1pPr>
          </a:lstStyle>
          <a:p>
            <a:pPr>
              <a:defRPr/>
            </a:pPr>
            <a:fld id="{5917A707-C71F-4D06-8A88-A022FD0875B1}"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a:extLst>
              <a:ext uri="{FF2B5EF4-FFF2-40B4-BE49-F238E27FC236}"/>
            </a:extLst>
          </p:cNvPr>
          <p:cNvSpPr>
            <a:spLocks noGrp="1"/>
          </p:cNvSpPr>
          <p:nvPr>
            <p:ph type="sldNum" sz="quarter" idx="12"/>
          </p:nvPr>
        </p:nvSpPr>
        <p:spPr/>
        <p:txBody>
          <a:bodyPr/>
          <a:lstStyle>
            <a:lvl1pPr>
              <a:defRPr/>
            </a:lvl1pPr>
          </a:lstStyle>
          <a:p>
            <a:pPr>
              <a:defRPr/>
            </a:pPr>
            <a:fld id="{961DE60A-02FE-431B-BAD1-DEE7E7D42FBC}" type="slidenum">
              <a:rPr lang="en-US" altLang="zh-CN"/>
              <a:pPr>
                <a:defRPr/>
              </a:pPr>
              <a:t>‹#›</a:t>
            </a:fld>
            <a:endParaRPr lang="en-US" altLang="zh-CN"/>
          </a:p>
        </p:txBody>
      </p:sp>
    </p:spTree>
    <p:extLst>
      <p:ext uri="{BB962C8B-B14F-4D97-AF65-F5344CB8AC3E}">
        <p14:creationId xmlns:p14="http://schemas.microsoft.com/office/powerpoint/2010/main" val="28978792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482189"/>
            <a:ext cx="785818" cy="3429024"/>
          </a:xfrm>
        </p:spPr>
        <p:txBody>
          <a:bodyPr vert="eaVert"/>
          <a:lstStyle>
            <a:lvl1pPr algn="l">
              <a:defRPr sz="1800" b="0"/>
            </a:lvl1pPr>
          </a:lstStyle>
          <a:p>
            <a:r>
              <a:rPr lang="zh-CN" altLang="en-US"/>
              <a:t>单击此处编辑母版标题样式</a:t>
            </a:r>
            <a:endParaRPr lang="en-US"/>
          </a:p>
        </p:txBody>
      </p:sp>
      <p:sp>
        <p:nvSpPr>
          <p:cNvPr id="3" name="图片占位符 2"/>
          <p:cNvSpPr>
            <a:spLocks noGrp="1"/>
          </p:cNvSpPr>
          <p:nvPr>
            <p:ph type="pic" idx="1"/>
          </p:nvPr>
        </p:nvSpPr>
        <p:spPr>
          <a:xfrm>
            <a:off x="442922" y="406005"/>
            <a:ext cx="6415094" cy="4094571"/>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a:t>单击图标添加图片</a:t>
            </a:r>
            <a:endParaRPr lang="en-US" noProof="0"/>
          </a:p>
        </p:txBody>
      </p:sp>
      <p:sp>
        <p:nvSpPr>
          <p:cNvPr id="4" name="文本占位符 3"/>
          <p:cNvSpPr>
            <a:spLocks noGrp="1"/>
          </p:cNvSpPr>
          <p:nvPr>
            <p:ph type="body" sz="half" idx="2"/>
          </p:nvPr>
        </p:nvSpPr>
        <p:spPr>
          <a:xfrm>
            <a:off x="7072330" y="750081"/>
            <a:ext cx="914368" cy="3161132"/>
          </a:xfrm>
        </p:spPr>
        <p:txBody>
          <a:bodyPr vert="eaVert" anchor="ctr"/>
          <a:lstStyle>
            <a:lvl1pPr marL="0" indent="0" algn="ctr">
              <a:buNone/>
              <a:defRPr sz="1050"/>
            </a:lvl1pPr>
            <a:lvl2pPr marL="342900" indent="0" algn="ctr">
              <a:buNone/>
              <a:defRPr sz="900"/>
            </a:lvl2pPr>
            <a:lvl3pPr marL="685800" indent="0" algn="ctr">
              <a:buNone/>
              <a:defRPr sz="750"/>
            </a:lvl3pPr>
            <a:lvl4pPr marL="1028700" indent="0" algn="ctr">
              <a:buNone/>
              <a:defRPr sz="675"/>
            </a:lvl4pPr>
            <a:lvl5pPr marL="1371600" indent="0" algn="ctr">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3">
            <a:extLst>
              <a:ext uri="{FF2B5EF4-FFF2-40B4-BE49-F238E27FC236}"/>
            </a:extLst>
          </p:cNvPr>
          <p:cNvSpPr>
            <a:spLocks noGrp="1"/>
          </p:cNvSpPr>
          <p:nvPr>
            <p:ph type="dt" sz="half" idx="10"/>
          </p:nvPr>
        </p:nvSpPr>
        <p:spPr/>
        <p:txBody>
          <a:bodyPr/>
          <a:lstStyle>
            <a:lvl1pPr>
              <a:defRPr/>
            </a:lvl1pPr>
          </a:lstStyle>
          <a:p>
            <a:pPr>
              <a:defRPr/>
            </a:pPr>
            <a:fld id="{4E327201-6783-4420-8563-0CE33DF88E0B}"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a:extLst>
              <a:ext uri="{FF2B5EF4-FFF2-40B4-BE49-F238E27FC236}"/>
            </a:extLst>
          </p:cNvPr>
          <p:cNvSpPr>
            <a:spLocks noGrp="1"/>
          </p:cNvSpPr>
          <p:nvPr>
            <p:ph type="sldNum" sz="quarter" idx="12"/>
          </p:nvPr>
        </p:nvSpPr>
        <p:spPr/>
        <p:txBody>
          <a:bodyPr/>
          <a:lstStyle>
            <a:lvl1pPr>
              <a:defRPr/>
            </a:lvl1pPr>
          </a:lstStyle>
          <a:p>
            <a:pPr>
              <a:defRPr/>
            </a:pPr>
            <a:fld id="{6C012B76-95D7-4F94-80CC-EBDBCFDABF07}" type="slidenum">
              <a:rPr lang="en-US" altLang="zh-CN"/>
              <a:pPr>
                <a:defRPr/>
              </a:pPr>
              <a:t>‹#›</a:t>
            </a:fld>
            <a:endParaRPr lang="en-US" altLang="zh-CN"/>
          </a:p>
        </p:txBody>
      </p:sp>
    </p:spTree>
    <p:extLst>
      <p:ext uri="{BB962C8B-B14F-4D97-AF65-F5344CB8AC3E}">
        <p14:creationId xmlns:p14="http://schemas.microsoft.com/office/powerpoint/2010/main" val="865751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94499168-B50A-4539-AC70-A189CE4FCAFC}"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360497C1-DC04-4BF2-A725-60CBB0AF887D}" type="slidenum">
              <a:rPr lang="en-US" altLang="zh-CN"/>
              <a:pPr>
                <a:defRPr/>
              </a:pPr>
              <a:t>‹#›</a:t>
            </a:fld>
            <a:endParaRPr lang="en-US" altLang="zh-CN"/>
          </a:p>
        </p:txBody>
      </p:sp>
    </p:spTree>
    <p:extLst>
      <p:ext uri="{BB962C8B-B14F-4D97-AF65-F5344CB8AC3E}">
        <p14:creationId xmlns:p14="http://schemas.microsoft.com/office/powerpoint/2010/main" val="358750414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05980"/>
            <a:ext cx="1543032" cy="4388644"/>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457200" y="205980"/>
            <a:ext cx="661513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extLst>
          </p:cNvPr>
          <p:cNvSpPr>
            <a:spLocks noGrp="1"/>
          </p:cNvSpPr>
          <p:nvPr>
            <p:ph type="dt" sz="half" idx="10"/>
          </p:nvPr>
        </p:nvSpPr>
        <p:spPr/>
        <p:txBody>
          <a:bodyPr/>
          <a:lstStyle>
            <a:lvl1pPr>
              <a:defRPr/>
            </a:lvl1pPr>
          </a:lstStyle>
          <a:p>
            <a:pPr>
              <a:defRPr/>
            </a:pPr>
            <a:fld id="{FAB2D8F2-2060-42BB-A52E-15073CCECE65}"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a:extLst>
              <a:ext uri="{FF2B5EF4-FFF2-40B4-BE49-F238E27FC236}"/>
            </a:extLst>
          </p:cNvPr>
          <p:cNvSpPr>
            <a:spLocks noGrp="1"/>
          </p:cNvSpPr>
          <p:nvPr>
            <p:ph type="sldNum" sz="quarter" idx="12"/>
          </p:nvPr>
        </p:nvSpPr>
        <p:spPr/>
        <p:txBody>
          <a:bodyPr/>
          <a:lstStyle>
            <a:lvl1pPr>
              <a:defRPr/>
            </a:lvl1pPr>
          </a:lstStyle>
          <a:p>
            <a:pPr>
              <a:defRPr/>
            </a:pPr>
            <a:fld id="{15203869-449C-49A1-8388-266A8A61717F}" type="slidenum">
              <a:rPr lang="en-US" altLang="zh-CN"/>
              <a:pPr>
                <a:defRPr/>
              </a:pPr>
              <a:t>‹#›</a:t>
            </a:fld>
            <a:endParaRPr lang="en-US" altLang="zh-CN"/>
          </a:p>
        </p:txBody>
      </p:sp>
    </p:spTree>
    <p:extLst>
      <p:ext uri="{BB962C8B-B14F-4D97-AF65-F5344CB8AC3E}">
        <p14:creationId xmlns:p14="http://schemas.microsoft.com/office/powerpoint/2010/main" val="20754114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879868"/>
            <a:ext cx="7772400" cy="1102519"/>
          </a:xfrm>
        </p:spPr>
        <p:txBody>
          <a:bodyPr anchor="b"/>
          <a:lstStyle>
            <a:lvl1pPr algn="l">
              <a:defRPr sz="3600"/>
            </a:lvl1pPr>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687716" y="1982387"/>
            <a:ext cx="6670366" cy="1314450"/>
          </a:xfrm>
        </p:spPr>
        <p:txBody>
          <a:bodyPr/>
          <a:lstStyle>
            <a:lvl1pPr marL="0" indent="0" algn="l">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F1739ABC-8FB4-4B17-A428-F36ABCD3EB43}"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1D85CFE8-6C03-4520-8979-DAC184E1392D}" type="slidenum">
              <a:rPr lang="en-US" altLang="zh-CN"/>
              <a:pPr>
                <a:defRPr/>
              </a:pPr>
              <a:t>‹#›</a:t>
            </a:fld>
            <a:endParaRPr lang="en-US" altLang="zh-CN"/>
          </a:p>
        </p:txBody>
      </p:sp>
    </p:spTree>
    <p:extLst>
      <p:ext uri="{BB962C8B-B14F-4D97-AF65-F5344CB8AC3E}">
        <p14:creationId xmlns:p14="http://schemas.microsoft.com/office/powerpoint/2010/main" val="3354117734"/>
      </p:ext>
    </p:extLst>
  </p:cSld>
  <p:clrMapOvr>
    <a:overrideClrMapping bg1="lt1" tx1="dk1" bg2="lt2" tx2="dk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atin typeface="华文楷体" pitchFamily="2" charset="-122"/>
                <a:ea typeface="华文楷体" pitchFamily="2" charset="-122"/>
              </a:defRPr>
            </a:lvl1p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lvl1pPr>
              <a:defRPr baseline="0"/>
            </a:lvl1pPr>
            <a:lvl2pPr>
              <a:defRPr baseline="0"/>
            </a:lvl2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8B9211BD-7F6D-445D-A8F3-F1C7835E9828}"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2E68A747-B298-4310-BDC9-AFB9AD524A60}" type="slidenum">
              <a:rPr lang="en-US" altLang="zh-CN"/>
              <a:pPr>
                <a:defRPr/>
              </a:pPr>
              <a:t>‹#›</a:t>
            </a:fld>
            <a:endParaRPr lang="en-US" altLang="zh-CN"/>
          </a:p>
        </p:txBody>
      </p:sp>
    </p:spTree>
    <p:extLst>
      <p:ext uri="{BB962C8B-B14F-4D97-AF65-F5344CB8AC3E}">
        <p14:creationId xmlns:p14="http://schemas.microsoft.com/office/powerpoint/2010/main" val="59879826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193136"/>
            <a:ext cx="7772400" cy="1021556"/>
          </a:xfrm>
        </p:spPr>
        <p:txBody>
          <a:bodyPr anchor="t"/>
          <a:lstStyle>
            <a:lvl1pPr algn="l">
              <a:defRPr sz="33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685800" y="1071561"/>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F3E040CC-36AD-4401-B7B8-C38D2CB1D9CC}"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7AD282CA-167C-422E-8399-F6697A4E8254}" type="slidenum">
              <a:rPr lang="en-US" altLang="zh-CN"/>
              <a:pPr>
                <a:defRPr/>
              </a:pPr>
              <a:t>‹#›</a:t>
            </a:fld>
            <a:endParaRPr lang="en-US" altLang="zh-CN"/>
          </a:p>
        </p:txBody>
      </p:sp>
    </p:spTree>
    <p:extLst>
      <p:ext uri="{BB962C8B-B14F-4D97-AF65-F5344CB8AC3E}">
        <p14:creationId xmlns:p14="http://schemas.microsoft.com/office/powerpoint/2010/main" val="4113089150"/>
      </p:ext>
    </p:extLst>
  </p:cSld>
  <p:clrMapOvr>
    <a:overrideClrMapping bg1="lt1" tx1="dk1" bg2="lt2" tx2="dk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267B009D-0F0B-4130-8D3E-F4864C8B14A7}"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2E69FE0A-6798-4F23-94B0-A0ED9B881F99}" type="slidenum">
              <a:rPr lang="en-US" altLang="zh-CN"/>
              <a:pPr>
                <a:defRPr/>
              </a:pPr>
              <a:t>‹#›</a:t>
            </a:fld>
            <a:endParaRPr lang="en-US" altLang="zh-CN"/>
          </a:p>
        </p:txBody>
      </p:sp>
    </p:spTree>
    <p:extLst>
      <p:ext uri="{BB962C8B-B14F-4D97-AF65-F5344CB8AC3E}">
        <p14:creationId xmlns:p14="http://schemas.microsoft.com/office/powerpoint/2010/main" val="32165284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415113D-DD5E-43C0-AFC4-05DC1DA31305}" type="datetime1">
              <a:rPr lang="zh-CN" altLang="en-US"/>
              <a:pPr>
                <a:defRPr/>
              </a:pPr>
              <a:t>2025/8/23</a:t>
            </a:fld>
            <a:endParaRPr lang="en-US" altLang="zh-CN"/>
          </a:p>
        </p:txBody>
      </p:sp>
      <p:sp>
        <p:nvSpPr>
          <p:cNvPr id="8"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9" name="灯片编号占位符 5"/>
          <p:cNvSpPr>
            <a:spLocks noGrp="1"/>
          </p:cNvSpPr>
          <p:nvPr>
            <p:ph type="sldNum" sz="quarter" idx="12"/>
          </p:nvPr>
        </p:nvSpPr>
        <p:spPr/>
        <p:txBody>
          <a:bodyPr/>
          <a:lstStyle>
            <a:lvl1pPr eaLnBrk="0" hangingPunct="0">
              <a:buFontTx/>
              <a:buNone/>
              <a:defRPr/>
            </a:lvl1pPr>
          </a:lstStyle>
          <a:p>
            <a:pPr>
              <a:defRPr/>
            </a:pPr>
            <a:fld id="{A84BC0FC-AE45-4087-BE7D-733DCF97E0EA}" type="slidenum">
              <a:rPr lang="en-US" altLang="zh-CN"/>
              <a:pPr>
                <a:defRPr/>
              </a:pPr>
              <a:t>‹#›</a:t>
            </a:fld>
            <a:endParaRPr lang="en-US" altLang="zh-CN"/>
          </a:p>
        </p:txBody>
      </p:sp>
    </p:spTree>
    <p:extLst>
      <p:ext uri="{BB962C8B-B14F-4D97-AF65-F5344CB8AC3E}">
        <p14:creationId xmlns:p14="http://schemas.microsoft.com/office/powerpoint/2010/main" val="8150300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0A01814-E60A-4B0D-962D-B66A7AE1DF63}" type="datetime1">
              <a:rPr lang="zh-CN" altLang="en-US"/>
              <a:pPr>
                <a:defRPr/>
              </a:pPr>
              <a:t>2025/8/23</a:t>
            </a:fld>
            <a:endParaRPr lang="en-US" altLang="zh-CN"/>
          </a:p>
        </p:txBody>
      </p:sp>
      <p:sp>
        <p:nvSpPr>
          <p:cNvPr id="4"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5" name="灯片编号占位符 5"/>
          <p:cNvSpPr>
            <a:spLocks noGrp="1"/>
          </p:cNvSpPr>
          <p:nvPr>
            <p:ph type="sldNum" sz="quarter" idx="12"/>
          </p:nvPr>
        </p:nvSpPr>
        <p:spPr/>
        <p:txBody>
          <a:bodyPr/>
          <a:lstStyle>
            <a:lvl1pPr eaLnBrk="0" hangingPunct="0">
              <a:buFontTx/>
              <a:buNone/>
              <a:defRPr/>
            </a:lvl1pPr>
          </a:lstStyle>
          <a:p>
            <a:pPr>
              <a:defRPr/>
            </a:pPr>
            <a:fld id="{EB1076A5-ED51-457A-9A47-8BDC651CEEDC}" type="slidenum">
              <a:rPr lang="en-US" altLang="zh-CN"/>
              <a:pPr>
                <a:defRPr/>
              </a:pPr>
              <a:t>‹#›</a:t>
            </a:fld>
            <a:endParaRPr lang="en-US" altLang="zh-CN"/>
          </a:p>
        </p:txBody>
      </p:sp>
    </p:spTree>
    <p:extLst>
      <p:ext uri="{BB962C8B-B14F-4D97-AF65-F5344CB8AC3E}">
        <p14:creationId xmlns:p14="http://schemas.microsoft.com/office/powerpoint/2010/main" val="165439347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83713B5-5372-49C3-A16C-62F6E28EE827}" type="datetime1">
              <a:rPr lang="zh-CN" altLang="en-US"/>
              <a:pPr>
                <a:defRPr/>
              </a:pPr>
              <a:t>2025/8/23</a:t>
            </a:fld>
            <a:endParaRPr lang="en-US" altLang="zh-CN"/>
          </a:p>
        </p:txBody>
      </p:sp>
      <p:sp>
        <p:nvSpPr>
          <p:cNvPr id="3"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4" name="灯片编号占位符 5"/>
          <p:cNvSpPr>
            <a:spLocks noGrp="1"/>
          </p:cNvSpPr>
          <p:nvPr>
            <p:ph type="sldNum" sz="quarter" idx="12"/>
          </p:nvPr>
        </p:nvSpPr>
        <p:spPr/>
        <p:txBody>
          <a:bodyPr/>
          <a:lstStyle>
            <a:lvl1pPr eaLnBrk="0" hangingPunct="0">
              <a:buFontTx/>
              <a:buNone/>
              <a:defRPr/>
            </a:lvl1pPr>
          </a:lstStyle>
          <a:p>
            <a:pPr>
              <a:defRPr/>
            </a:pPr>
            <a:fld id="{27B87D40-396D-4BC9-B495-FE2F2F61D4BC}" type="slidenum">
              <a:rPr lang="en-US" altLang="zh-CN"/>
              <a:pPr>
                <a:defRPr/>
              </a:pPr>
              <a:t>‹#›</a:t>
            </a:fld>
            <a:endParaRPr lang="en-US" altLang="zh-CN"/>
          </a:p>
        </p:txBody>
      </p:sp>
    </p:spTree>
    <p:extLst>
      <p:ext uri="{BB962C8B-B14F-4D97-AF65-F5344CB8AC3E}">
        <p14:creationId xmlns:p14="http://schemas.microsoft.com/office/powerpoint/2010/main" val="118551075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803660"/>
            <a:ext cx="5111750" cy="378732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文本占位符 3"/>
          <p:cNvSpPr>
            <a:spLocks noGrp="1"/>
          </p:cNvSpPr>
          <p:nvPr>
            <p:ph type="body" sz="half" idx="2"/>
          </p:nvPr>
        </p:nvSpPr>
        <p:spPr>
          <a:xfrm>
            <a:off x="5679084" y="803660"/>
            <a:ext cx="3008313" cy="257176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2" name="标题 1"/>
          <p:cNvSpPr>
            <a:spLocks noGrp="1"/>
          </p:cNvSpPr>
          <p:nvPr>
            <p:ph type="title"/>
          </p:nvPr>
        </p:nvSpPr>
        <p:spPr>
          <a:xfrm>
            <a:off x="457206" y="214296"/>
            <a:ext cx="8230993" cy="522470"/>
          </a:xfrm>
        </p:spPr>
        <p:txBody>
          <a:bodyPr/>
          <a:lstStyle>
            <a:lvl1pPr algn="ctr">
              <a:defRPr sz="2700" b="0"/>
            </a:lvl1pPr>
          </a:lstStyle>
          <a:p>
            <a:r>
              <a:rPr lang="zh-CN" altLang="en-US" noProof="1" smtClean="0"/>
              <a:t>单击此处编辑母版标题样式</a:t>
            </a:r>
            <a:endParaRPr lang="en-US" noProof="1"/>
          </a:p>
        </p:txBody>
      </p:sp>
      <p:sp>
        <p:nvSpPr>
          <p:cNvPr id="5" name="日期占位符 3"/>
          <p:cNvSpPr>
            <a:spLocks noGrp="1"/>
          </p:cNvSpPr>
          <p:nvPr>
            <p:ph type="dt" sz="half" idx="10"/>
          </p:nvPr>
        </p:nvSpPr>
        <p:spPr/>
        <p:txBody>
          <a:bodyPr/>
          <a:lstStyle>
            <a:lvl1pPr>
              <a:defRPr/>
            </a:lvl1pPr>
          </a:lstStyle>
          <a:p>
            <a:pPr>
              <a:defRPr/>
            </a:pPr>
            <a:fld id="{01672920-C46F-43D0-893E-F8F51AA38C51}"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6BCC44F5-64B5-43EA-9234-92620F597E5A}" type="slidenum">
              <a:rPr lang="en-US" altLang="zh-CN"/>
              <a:pPr>
                <a:defRPr/>
              </a:pPr>
              <a:t>‹#›</a:t>
            </a:fld>
            <a:endParaRPr lang="en-US" altLang="zh-CN"/>
          </a:p>
        </p:txBody>
      </p:sp>
    </p:spTree>
    <p:extLst>
      <p:ext uri="{BB962C8B-B14F-4D97-AF65-F5344CB8AC3E}">
        <p14:creationId xmlns:p14="http://schemas.microsoft.com/office/powerpoint/2010/main" val="7696372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482189"/>
            <a:ext cx="785818" cy="3429024"/>
          </a:xfrm>
        </p:spPr>
        <p:txBody>
          <a:bodyPr vert="eaVert"/>
          <a:lstStyle>
            <a:lvl1pPr algn="l">
              <a:defRPr sz="18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442922" y="406005"/>
            <a:ext cx="6415094" cy="4094571"/>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7072330" y="750081"/>
            <a:ext cx="914368" cy="3161132"/>
          </a:xfrm>
        </p:spPr>
        <p:txBody>
          <a:bodyPr vert="eaVert" anchor="ctr"/>
          <a:lstStyle>
            <a:lvl1pPr marL="0" indent="0" algn="ctr">
              <a:buNone/>
              <a:defRPr sz="1050"/>
            </a:lvl1pPr>
            <a:lvl2pPr marL="342900" indent="0" algn="ctr">
              <a:buNone/>
              <a:defRPr sz="900"/>
            </a:lvl2pPr>
            <a:lvl3pPr marL="685800" indent="0" algn="ctr">
              <a:buNone/>
              <a:defRPr sz="750"/>
            </a:lvl3pPr>
            <a:lvl4pPr marL="1028700" indent="0" algn="ctr">
              <a:buNone/>
              <a:defRPr sz="675"/>
            </a:lvl4pPr>
            <a:lvl5pPr marL="1371600" indent="0" algn="ctr">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14ED267B-E9E0-4C3D-8395-D237CF32E648}"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1C6EFCA9-E856-47D5-8988-DFD8AEAF1130}" type="slidenum">
              <a:rPr lang="en-US" altLang="zh-CN"/>
              <a:pPr>
                <a:defRPr/>
              </a:pPr>
              <a:t>‹#›</a:t>
            </a:fld>
            <a:endParaRPr lang="en-US" altLang="zh-CN"/>
          </a:p>
        </p:txBody>
      </p:sp>
    </p:spTree>
    <p:extLst>
      <p:ext uri="{BB962C8B-B14F-4D97-AF65-F5344CB8AC3E}">
        <p14:creationId xmlns:p14="http://schemas.microsoft.com/office/powerpoint/2010/main" val="23716209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8A88DE10-6EAF-4D8E-9C18-55CB6800B46D}"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136890A8-2525-4929-9AED-C416E87688D5}" type="slidenum">
              <a:rPr lang="en-US" altLang="zh-CN"/>
              <a:pPr>
                <a:defRPr/>
              </a:pPr>
              <a:t>‹#›</a:t>
            </a:fld>
            <a:endParaRPr lang="en-US" altLang="zh-CN"/>
          </a:p>
        </p:txBody>
      </p:sp>
    </p:spTree>
    <p:extLst>
      <p:ext uri="{BB962C8B-B14F-4D97-AF65-F5344CB8AC3E}">
        <p14:creationId xmlns:p14="http://schemas.microsoft.com/office/powerpoint/2010/main" val="31029005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05980"/>
            <a:ext cx="1543032" cy="4388644"/>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457200" y="205980"/>
            <a:ext cx="661513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0E72D94E-67B7-4C5C-8E98-F97A29072954}"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80427637-170B-4FE3-A3CF-B78F3CC9194C}" type="slidenum">
              <a:rPr lang="en-US" altLang="zh-CN"/>
              <a:pPr>
                <a:defRPr/>
              </a:pPr>
              <a:t>‹#›</a:t>
            </a:fld>
            <a:endParaRPr lang="en-US" altLang="zh-CN"/>
          </a:p>
        </p:txBody>
      </p:sp>
    </p:spTree>
    <p:extLst>
      <p:ext uri="{BB962C8B-B14F-4D97-AF65-F5344CB8AC3E}">
        <p14:creationId xmlns:p14="http://schemas.microsoft.com/office/powerpoint/2010/main" val="136851336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514350"/>
            <a:ext cx="8540750" cy="85725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304801" y="1485900"/>
            <a:ext cx="4194175" cy="291465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1376" y="1485900"/>
            <a:ext cx="4194175" cy="291465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a:xfrm>
            <a:off x="301626" y="4718447"/>
            <a:ext cx="2289175" cy="357188"/>
          </a:xfrm>
        </p:spPr>
        <p:txBody>
          <a:bodyPr/>
          <a:lstStyle>
            <a:lvl1pPr>
              <a:defRPr/>
            </a:lvl1pPr>
          </a:lstStyle>
          <a:p>
            <a:pPr>
              <a:defRPr/>
            </a:pPr>
            <a:fld id="{467BF4FF-A051-4384-9D08-CB9B0E3027B5}" type="datetime1">
              <a:rPr lang="zh-CN" altLang="en-US"/>
              <a:pPr>
                <a:defRPr/>
              </a:pPr>
              <a:t>2025/8/23</a:t>
            </a:fld>
            <a:endParaRPr lang="en-US" altLang="zh-CN"/>
          </a:p>
        </p:txBody>
      </p:sp>
      <p:sp>
        <p:nvSpPr>
          <p:cNvPr id="6" name="页脚占位符 5"/>
          <p:cNvSpPr>
            <a:spLocks noGrp="1"/>
          </p:cNvSpPr>
          <p:nvPr>
            <p:ph type="ftr" sz="quarter" idx="11"/>
          </p:nvPr>
        </p:nvSpPr>
        <p:spPr>
          <a:xfrm>
            <a:off x="3124200" y="4718447"/>
            <a:ext cx="2895600" cy="357188"/>
          </a:xfrm>
        </p:spPr>
        <p:txBody>
          <a:bodyPr/>
          <a:lstStyle>
            <a:lvl1pPr>
              <a:defRPr/>
            </a:lvl1pPr>
          </a:lstStyle>
          <a:p>
            <a:pPr>
              <a:defRPr/>
            </a:pPr>
            <a:r>
              <a:rPr lang="en-US" altLang="zh-CN"/>
              <a:t>企业物流管理</a:t>
            </a:r>
          </a:p>
        </p:txBody>
      </p:sp>
      <p:sp>
        <p:nvSpPr>
          <p:cNvPr id="7" name="灯片编号占位符 6"/>
          <p:cNvSpPr>
            <a:spLocks noGrp="1"/>
          </p:cNvSpPr>
          <p:nvPr>
            <p:ph type="sldNum" sz="quarter" idx="12"/>
          </p:nvPr>
        </p:nvSpPr>
        <p:spPr>
          <a:xfrm>
            <a:off x="6553201" y="4718447"/>
            <a:ext cx="2289175" cy="357188"/>
          </a:xfrm>
        </p:spPr>
        <p:txBody>
          <a:bodyPr/>
          <a:lstStyle>
            <a:lvl1pPr eaLnBrk="0" hangingPunct="0">
              <a:buFontTx/>
              <a:buNone/>
              <a:defRPr/>
            </a:lvl1pPr>
          </a:lstStyle>
          <a:p>
            <a:pPr>
              <a:defRPr/>
            </a:pPr>
            <a:fld id="{C9607B06-BB17-4BF2-B2A1-1A7F7D30EF49}" type="slidenum">
              <a:rPr lang="en-US" altLang="zh-CN"/>
              <a:pPr>
                <a:defRPr/>
              </a:pPr>
              <a:t>‹#›</a:t>
            </a:fld>
            <a:endParaRPr lang="en-US" altLang="zh-CN"/>
          </a:p>
        </p:txBody>
      </p:sp>
    </p:spTree>
    <p:extLst>
      <p:ext uri="{BB962C8B-B14F-4D97-AF65-F5344CB8AC3E}">
        <p14:creationId xmlns:p14="http://schemas.microsoft.com/office/powerpoint/2010/main" val="356135153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879868"/>
            <a:ext cx="7772400" cy="1102519"/>
          </a:xfrm>
        </p:spPr>
        <p:txBody>
          <a:bodyPr anchor="b"/>
          <a:lstStyle>
            <a:lvl1pPr algn="l">
              <a:defRPr sz="3600"/>
            </a:lvl1pPr>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687716" y="1982387"/>
            <a:ext cx="6670366" cy="1314450"/>
          </a:xfrm>
        </p:spPr>
        <p:txBody>
          <a:bodyPr/>
          <a:lstStyle>
            <a:lvl1pPr marL="0" indent="0" algn="l">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B1627080-F59A-4A5A-B50A-5AAB4751F89C}"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0921E466-EB0D-44A6-B2C7-E2863807DA87}" type="slidenum">
              <a:rPr lang="en-US" altLang="zh-CN"/>
              <a:pPr>
                <a:defRPr/>
              </a:pPr>
              <a:t>‹#›</a:t>
            </a:fld>
            <a:endParaRPr lang="en-US" altLang="zh-CN"/>
          </a:p>
        </p:txBody>
      </p:sp>
    </p:spTree>
    <p:extLst>
      <p:ext uri="{BB962C8B-B14F-4D97-AF65-F5344CB8AC3E}">
        <p14:creationId xmlns:p14="http://schemas.microsoft.com/office/powerpoint/2010/main" val="3735730528"/>
      </p:ext>
    </p:extLst>
  </p:cSld>
  <p:clrMapOvr>
    <a:overrideClrMapping bg1="lt1" tx1="dk1" bg2="lt2" tx2="dk2" accent1="accent1" accent2="accent2" accent3="accent3" accent4="accent4" accent5="accent5" accent6="accent6" hlink="hlink" folHlink="folHlink"/>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atin typeface="华文楷体" pitchFamily="2" charset="-122"/>
                <a:ea typeface="华文楷体" pitchFamily="2" charset="-122"/>
              </a:defRPr>
            </a:lvl1p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lvl1pPr>
              <a:defRPr baseline="0"/>
            </a:lvl1pPr>
            <a:lvl2pPr>
              <a:defRPr baseline="0"/>
            </a:lvl2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A1E19275-4551-4D66-86E6-E9F3B2D9DEA6}"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BE17D86E-D84D-4A16-AD21-E75D06D3800E}" type="slidenum">
              <a:rPr lang="en-US" altLang="zh-CN"/>
              <a:pPr>
                <a:defRPr/>
              </a:pPr>
              <a:t>‹#›</a:t>
            </a:fld>
            <a:endParaRPr lang="en-US" altLang="zh-CN"/>
          </a:p>
        </p:txBody>
      </p:sp>
    </p:spTree>
    <p:extLst>
      <p:ext uri="{BB962C8B-B14F-4D97-AF65-F5344CB8AC3E}">
        <p14:creationId xmlns:p14="http://schemas.microsoft.com/office/powerpoint/2010/main" val="4715612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193136"/>
            <a:ext cx="7772400" cy="1021556"/>
          </a:xfrm>
        </p:spPr>
        <p:txBody>
          <a:bodyPr anchor="t"/>
          <a:lstStyle>
            <a:lvl1pPr algn="l">
              <a:defRPr sz="33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685800" y="1071561"/>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13074A80-CA35-4869-9DBB-FB6EA26DAACF}"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5043EC8B-622F-4D7D-AAA1-B5274D18149A}" type="slidenum">
              <a:rPr lang="en-US" altLang="zh-CN"/>
              <a:pPr>
                <a:defRPr/>
              </a:pPr>
              <a:t>‹#›</a:t>
            </a:fld>
            <a:endParaRPr lang="en-US" altLang="zh-CN"/>
          </a:p>
        </p:txBody>
      </p:sp>
    </p:spTree>
    <p:extLst>
      <p:ext uri="{BB962C8B-B14F-4D97-AF65-F5344CB8AC3E}">
        <p14:creationId xmlns:p14="http://schemas.microsoft.com/office/powerpoint/2010/main" val="2444777047"/>
      </p:ext>
    </p:extLst>
  </p:cSld>
  <p:clrMapOvr>
    <a:overrideClrMapping bg1="lt1" tx1="dk1" bg2="lt2" tx2="dk2" accent1="accent1" accent2="accent2" accent3="accent3" accent4="accent4" accent5="accent5" accent6="accent6" hlink="hlink" folHlink="folHlink"/>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450DEE3C-D566-47AA-9F58-E9B466BCAA9B}"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67DFF480-BC5E-415E-B9E5-0A4A8EC03424}" type="slidenum">
              <a:rPr lang="en-US" altLang="zh-CN"/>
              <a:pPr>
                <a:defRPr/>
              </a:pPr>
              <a:t>‹#›</a:t>
            </a:fld>
            <a:endParaRPr lang="en-US" altLang="zh-CN"/>
          </a:p>
        </p:txBody>
      </p:sp>
    </p:spTree>
    <p:extLst>
      <p:ext uri="{BB962C8B-B14F-4D97-AF65-F5344CB8AC3E}">
        <p14:creationId xmlns:p14="http://schemas.microsoft.com/office/powerpoint/2010/main" val="27161828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F5364F92-6B06-43AE-A557-466D7383A66F}" type="datetime1">
              <a:rPr lang="zh-CN" altLang="en-US"/>
              <a:pPr>
                <a:defRPr/>
              </a:pPr>
              <a:t>2025/8/23</a:t>
            </a:fld>
            <a:endParaRPr lang="en-US" altLang="zh-CN"/>
          </a:p>
        </p:txBody>
      </p:sp>
      <p:sp>
        <p:nvSpPr>
          <p:cNvPr id="8"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9" name="灯片编号占位符 5"/>
          <p:cNvSpPr>
            <a:spLocks noGrp="1"/>
          </p:cNvSpPr>
          <p:nvPr>
            <p:ph type="sldNum" sz="quarter" idx="12"/>
          </p:nvPr>
        </p:nvSpPr>
        <p:spPr/>
        <p:txBody>
          <a:bodyPr/>
          <a:lstStyle>
            <a:lvl1pPr eaLnBrk="0" hangingPunct="0">
              <a:buFontTx/>
              <a:buNone/>
              <a:defRPr/>
            </a:lvl1pPr>
          </a:lstStyle>
          <a:p>
            <a:pPr>
              <a:defRPr/>
            </a:pPr>
            <a:fld id="{CCA6E3B1-6323-42B7-A6AE-9B8269770DC5}" type="slidenum">
              <a:rPr lang="en-US" altLang="zh-CN"/>
              <a:pPr>
                <a:defRPr/>
              </a:pPr>
              <a:t>‹#›</a:t>
            </a:fld>
            <a:endParaRPr lang="en-US" altLang="zh-CN"/>
          </a:p>
        </p:txBody>
      </p:sp>
    </p:spTree>
    <p:extLst>
      <p:ext uri="{BB962C8B-B14F-4D97-AF65-F5344CB8AC3E}">
        <p14:creationId xmlns:p14="http://schemas.microsoft.com/office/powerpoint/2010/main" val="31066568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41DF3A54-DE3D-4A70-BEAA-0E327FB23685}" type="datetime1">
              <a:rPr lang="zh-CN" altLang="en-US"/>
              <a:pPr>
                <a:defRPr/>
              </a:pPr>
              <a:t>2025/8/23</a:t>
            </a:fld>
            <a:endParaRPr lang="en-US" altLang="zh-CN"/>
          </a:p>
        </p:txBody>
      </p:sp>
      <p:sp>
        <p:nvSpPr>
          <p:cNvPr id="4"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5" name="灯片编号占位符 5"/>
          <p:cNvSpPr>
            <a:spLocks noGrp="1"/>
          </p:cNvSpPr>
          <p:nvPr>
            <p:ph type="sldNum" sz="quarter" idx="12"/>
          </p:nvPr>
        </p:nvSpPr>
        <p:spPr/>
        <p:txBody>
          <a:bodyPr/>
          <a:lstStyle>
            <a:lvl1pPr eaLnBrk="0" hangingPunct="0">
              <a:buFontTx/>
              <a:buNone/>
              <a:defRPr/>
            </a:lvl1pPr>
          </a:lstStyle>
          <a:p>
            <a:pPr>
              <a:defRPr/>
            </a:pPr>
            <a:fld id="{A2B79DFB-2D05-4713-ADEF-A06AC325C096}" type="slidenum">
              <a:rPr lang="en-US" altLang="zh-CN"/>
              <a:pPr>
                <a:defRPr/>
              </a:pPr>
              <a:t>‹#›</a:t>
            </a:fld>
            <a:endParaRPr lang="en-US" altLang="zh-CN"/>
          </a:p>
        </p:txBody>
      </p:sp>
    </p:spTree>
    <p:extLst>
      <p:ext uri="{BB962C8B-B14F-4D97-AF65-F5344CB8AC3E}">
        <p14:creationId xmlns:p14="http://schemas.microsoft.com/office/powerpoint/2010/main" val="3963024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33AD9EA-DDE6-491B-A1C1-A025313BAD09}" type="datetime1">
              <a:rPr lang="zh-CN" altLang="en-US"/>
              <a:pPr>
                <a:defRPr/>
              </a:pPr>
              <a:t>2025/8/23</a:t>
            </a:fld>
            <a:endParaRPr lang="en-US" altLang="zh-CN"/>
          </a:p>
        </p:txBody>
      </p:sp>
      <p:sp>
        <p:nvSpPr>
          <p:cNvPr id="3"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4" name="灯片编号占位符 5"/>
          <p:cNvSpPr>
            <a:spLocks noGrp="1"/>
          </p:cNvSpPr>
          <p:nvPr>
            <p:ph type="sldNum" sz="quarter" idx="12"/>
          </p:nvPr>
        </p:nvSpPr>
        <p:spPr/>
        <p:txBody>
          <a:bodyPr/>
          <a:lstStyle>
            <a:lvl1pPr eaLnBrk="0" hangingPunct="0">
              <a:buFontTx/>
              <a:buNone/>
              <a:defRPr/>
            </a:lvl1pPr>
          </a:lstStyle>
          <a:p>
            <a:pPr>
              <a:defRPr/>
            </a:pPr>
            <a:fld id="{D9A5DDFB-85D5-4980-A696-19E6550C35E6}" type="slidenum">
              <a:rPr lang="en-US" altLang="zh-CN"/>
              <a:pPr>
                <a:defRPr/>
              </a:pPr>
              <a:t>‹#›</a:t>
            </a:fld>
            <a:endParaRPr lang="en-US" altLang="zh-CN"/>
          </a:p>
        </p:txBody>
      </p:sp>
    </p:spTree>
    <p:extLst>
      <p:ext uri="{BB962C8B-B14F-4D97-AF65-F5344CB8AC3E}">
        <p14:creationId xmlns:p14="http://schemas.microsoft.com/office/powerpoint/2010/main" val="92010477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803660"/>
            <a:ext cx="5111750" cy="378732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文本占位符 3"/>
          <p:cNvSpPr>
            <a:spLocks noGrp="1"/>
          </p:cNvSpPr>
          <p:nvPr>
            <p:ph type="body" sz="half" idx="2"/>
          </p:nvPr>
        </p:nvSpPr>
        <p:spPr>
          <a:xfrm>
            <a:off x="5679084" y="803660"/>
            <a:ext cx="3008313" cy="257176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2" name="标题 1"/>
          <p:cNvSpPr>
            <a:spLocks noGrp="1"/>
          </p:cNvSpPr>
          <p:nvPr>
            <p:ph type="title"/>
          </p:nvPr>
        </p:nvSpPr>
        <p:spPr>
          <a:xfrm>
            <a:off x="457206" y="214296"/>
            <a:ext cx="8230993" cy="522470"/>
          </a:xfrm>
        </p:spPr>
        <p:txBody>
          <a:bodyPr/>
          <a:lstStyle>
            <a:lvl1pPr algn="ctr">
              <a:defRPr sz="2700" b="0"/>
            </a:lvl1pPr>
          </a:lstStyle>
          <a:p>
            <a:r>
              <a:rPr lang="zh-CN" altLang="en-US" noProof="1" smtClean="0"/>
              <a:t>单击此处编辑母版标题样式</a:t>
            </a:r>
            <a:endParaRPr lang="en-US" noProof="1"/>
          </a:p>
        </p:txBody>
      </p:sp>
      <p:sp>
        <p:nvSpPr>
          <p:cNvPr id="5" name="日期占位符 3"/>
          <p:cNvSpPr>
            <a:spLocks noGrp="1"/>
          </p:cNvSpPr>
          <p:nvPr>
            <p:ph type="dt" sz="half" idx="10"/>
          </p:nvPr>
        </p:nvSpPr>
        <p:spPr/>
        <p:txBody>
          <a:bodyPr/>
          <a:lstStyle>
            <a:lvl1pPr>
              <a:defRPr/>
            </a:lvl1pPr>
          </a:lstStyle>
          <a:p>
            <a:pPr>
              <a:defRPr/>
            </a:pPr>
            <a:fld id="{3D7B0932-3B35-44E5-956B-9A49213CAE9B}"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88B535A5-9CF3-459C-9832-A3C949D64C7C}" type="slidenum">
              <a:rPr lang="en-US" altLang="zh-CN"/>
              <a:pPr>
                <a:defRPr/>
              </a:pPr>
              <a:t>‹#›</a:t>
            </a:fld>
            <a:endParaRPr lang="en-US" altLang="zh-CN"/>
          </a:p>
        </p:txBody>
      </p:sp>
    </p:spTree>
    <p:extLst>
      <p:ext uri="{BB962C8B-B14F-4D97-AF65-F5344CB8AC3E}">
        <p14:creationId xmlns:p14="http://schemas.microsoft.com/office/powerpoint/2010/main" val="6186365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482189"/>
            <a:ext cx="785818" cy="3429024"/>
          </a:xfrm>
        </p:spPr>
        <p:txBody>
          <a:bodyPr vert="eaVert"/>
          <a:lstStyle>
            <a:lvl1pPr algn="l">
              <a:defRPr sz="18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442922" y="406005"/>
            <a:ext cx="6415094" cy="4094571"/>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7072330" y="750081"/>
            <a:ext cx="914368" cy="3161132"/>
          </a:xfrm>
        </p:spPr>
        <p:txBody>
          <a:bodyPr vert="eaVert" anchor="ctr"/>
          <a:lstStyle>
            <a:lvl1pPr marL="0" indent="0" algn="ctr">
              <a:buNone/>
              <a:defRPr sz="1050"/>
            </a:lvl1pPr>
            <a:lvl2pPr marL="342900" indent="0" algn="ctr">
              <a:buNone/>
              <a:defRPr sz="900"/>
            </a:lvl2pPr>
            <a:lvl3pPr marL="685800" indent="0" algn="ctr">
              <a:buNone/>
              <a:defRPr sz="750"/>
            </a:lvl3pPr>
            <a:lvl4pPr marL="1028700" indent="0" algn="ctr">
              <a:buNone/>
              <a:defRPr sz="675"/>
            </a:lvl4pPr>
            <a:lvl5pPr marL="1371600" indent="0" algn="ctr">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6BA51672-9ED2-4CF8-A0DE-9245A08C8FA1}"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5DE4A2A1-285F-4ABD-BDF7-1314444932BA}" type="slidenum">
              <a:rPr lang="en-US" altLang="zh-CN"/>
              <a:pPr>
                <a:defRPr/>
              </a:pPr>
              <a:t>‹#›</a:t>
            </a:fld>
            <a:endParaRPr lang="en-US" altLang="zh-CN"/>
          </a:p>
        </p:txBody>
      </p:sp>
    </p:spTree>
    <p:extLst>
      <p:ext uri="{BB962C8B-B14F-4D97-AF65-F5344CB8AC3E}">
        <p14:creationId xmlns:p14="http://schemas.microsoft.com/office/powerpoint/2010/main" val="303666916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9F2D97BD-45CB-45EB-BDC6-BCD918E5AB9B}"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39C5BBDD-D807-4B19-8DB4-4E6563AC5DCB}" type="slidenum">
              <a:rPr lang="en-US" altLang="zh-CN"/>
              <a:pPr>
                <a:defRPr/>
              </a:pPr>
              <a:t>‹#›</a:t>
            </a:fld>
            <a:endParaRPr lang="en-US" altLang="zh-CN"/>
          </a:p>
        </p:txBody>
      </p:sp>
    </p:spTree>
    <p:extLst>
      <p:ext uri="{BB962C8B-B14F-4D97-AF65-F5344CB8AC3E}">
        <p14:creationId xmlns:p14="http://schemas.microsoft.com/office/powerpoint/2010/main" val="301217636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05980"/>
            <a:ext cx="1543032" cy="4388644"/>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457200" y="205980"/>
            <a:ext cx="661513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AF57FE3-46C0-41AD-B289-D613E5003A0F}"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FF36272F-76EE-4F82-B2BE-B7EC41FCE309}" type="slidenum">
              <a:rPr lang="en-US" altLang="zh-CN"/>
              <a:pPr>
                <a:defRPr/>
              </a:pPr>
              <a:t>‹#›</a:t>
            </a:fld>
            <a:endParaRPr lang="en-US" altLang="zh-CN"/>
          </a:p>
        </p:txBody>
      </p:sp>
    </p:spTree>
    <p:extLst>
      <p:ext uri="{BB962C8B-B14F-4D97-AF65-F5344CB8AC3E}">
        <p14:creationId xmlns:p14="http://schemas.microsoft.com/office/powerpoint/2010/main" val="2150004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514350"/>
            <a:ext cx="8540750" cy="85725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304801" y="1485900"/>
            <a:ext cx="4194175" cy="291465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1376" y="1485900"/>
            <a:ext cx="4194175" cy="2914650"/>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4"/>
          <p:cNvSpPr>
            <a:spLocks noGrp="1"/>
          </p:cNvSpPr>
          <p:nvPr>
            <p:ph type="dt" sz="half" idx="10"/>
          </p:nvPr>
        </p:nvSpPr>
        <p:spPr>
          <a:xfrm>
            <a:off x="301626" y="4718447"/>
            <a:ext cx="2289175" cy="357188"/>
          </a:xfrm>
        </p:spPr>
        <p:txBody>
          <a:bodyPr/>
          <a:lstStyle>
            <a:lvl1pPr>
              <a:defRPr/>
            </a:lvl1pPr>
          </a:lstStyle>
          <a:p>
            <a:pPr>
              <a:defRPr/>
            </a:pPr>
            <a:fld id="{A61F664C-80A8-425C-8342-474FB36F4FB6}" type="datetime1">
              <a:rPr lang="zh-CN" altLang="en-US"/>
              <a:pPr>
                <a:defRPr/>
              </a:pPr>
              <a:t>2025/8/23</a:t>
            </a:fld>
            <a:endParaRPr lang="en-US" altLang="zh-CN"/>
          </a:p>
        </p:txBody>
      </p:sp>
      <p:sp>
        <p:nvSpPr>
          <p:cNvPr id="6" name="页脚占位符 5"/>
          <p:cNvSpPr>
            <a:spLocks noGrp="1"/>
          </p:cNvSpPr>
          <p:nvPr>
            <p:ph type="ftr" sz="quarter" idx="11"/>
          </p:nvPr>
        </p:nvSpPr>
        <p:spPr>
          <a:xfrm>
            <a:off x="3124200" y="4718447"/>
            <a:ext cx="2895600" cy="357188"/>
          </a:xfrm>
        </p:spPr>
        <p:txBody>
          <a:bodyPr/>
          <a:lstStyle>
            <a:lvl1pPr>
              <a:defRPr/>
            </a:lvl1pPr>
          </a:lstStyle>
          <a:p>
            <a:pPr>
              <a:defRPr/>
            </a:pPr>
            <a:r>
              <a:rPr lang="en-US" altLang="zh-CN"/>
              <a:t>企业物流管理</a:t>
            </a:r>
          </a:p>
        </p:txBody>
      </p:sp>
      <p:sp>
        <p:nvSpPr>
          <p:cNvPr id="7" name="灯片编号占位符 6"/>
          <p:cNvSpPr>
            <a:spLocks noGrp="1"/>
          </p:cNvSpPr>
          <p:nvPr>
            <p:ph type="sldNum" sz="quarter" idx="12"/>
          </p:nvPr>
        </p:nvSpPr>
        <p:spPr>
          <a:xfrm>
            <a:off x="6553201" y="4718447"/>
            <a:ext cx="2289175" cy="357188"/>
          </a:xfrm>
        </p:spPr>
        <p:txBody>
          <a:bodyPr/>
          <a:lstStyle>
            <a:lvl1pPr eaLnBrk="0" hangingPunct="0">
              <a:buFontTx/>
              <a:buNone/>
              <a:defRPr/>
            </a:lvl1pPr>
          </a:lstStyle>
          <a:p>
            <a:pPr>
              <a:defRPr/>
            </a:pPr>
            <a:fld id="{582126D9-2CEE-4E15-8001-FC4636192352}" type="slidenum">
              <a:rPr lang="en-US" altLang="zh-CN"/>
              <a:pPr>
                <a:defRPr/>
              </a:pPr>
              <a:t>‹#›</a:t>
            </a:fld>
            <a:endParaRPr lang="en-US" altLang="zh-CN"/>
          </a:p>
        </p:txBody>
      </p:sp>
    </p:spTree>
    <p:extLst>
      <p:ext uri="{BB962C8B-B14F-4D97-AF65-F5344CB8AC3E}">
        <p14:creationId xmlns:p14="http://schemas.microsoft.com/office/powerpoint/2010/main" val="96415267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879868"/>
            <a:ext cx="7772400" cy="1102519"/>
          </a:xfrm>
        </p:spPr>
        <p:txBody>
          <a:bodyPr anchor="b"/>
          <a:lstStyle>
            <a:lvl1pPr algn="l">
              <a:defRPr sz="3600"/>
            </a:lvl1pPr>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687716" y="1982387"/>
            <a:ext cx="6670366" cy="1314450"/>
          </a:xfrm>
        </p:spPr>
        <p:txBody>
          <a:bodyPr/>
          <a:lstStyle>
            <a:lvl1pPr marL="0" indent="0" algn="l">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D9A20A6A-1789-4BCE-8811-349A7892891E}"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D8A76C3B-4A86-4441-8645-55392DABE3E1}" type="slidenum">
              <a:rPr lang="en-US" altLang="zh-CN"/>
              <a:pPr>
                <a:defRPr/>
              </a:pPr>
              <a:t>‹#›</a:t>
            </a:fld>
            <a:endParaRPr lang="en-US" altLang="zh-CN"/>
          </a:p>
        </p:txBody>
      </p:sp>
    </p:spTree>
    <p:extLst>
      <p:ext uri="{BB962C8B-B14F-4D97-AF65-F5344CB8AC3E}">
        <p14:creationId xmlns:p14="http://schemas.microsoft.com/office/powerpoint/2010/main" val="2426791355"/>
      </p:ext>
    </p:extLst>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atin typeface="华文楷体" pitchFamily="2" charset="-122"/>
                <a:ea typeface="华文楷体" pitchFamily="2" charset="-122"/>
              </a:defRPr>
            </a:lvl1p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lvl1pPr>
              <a:defRPr baseline="0"/>
            </a:lvl1pPr>
            <a:lvl2pPr>
              <a:defRPr baseline="0"/>
            </a:lvl2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258BF6EA-ECAC-4D89-B37F-0E6F2826F4A3}"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403E75EF-DE85-4A9C-A43A-CD7BF21F8621}" type="slidenum">
              <a:rPr lang="en-US" altLang="zh-CN"/>
              <a:pPr>
                <a:defRPr/>
              </a:pPr>
              <a:t>‹#›</a:t>
            </a:fld>
            <a:endParaRPr lang="en-US" altLang="zh-CN"/>
          </a:p>
        </p:txBody>
      </p:sp>
    </p:spTree>
    <p:extLst>
      <p:ext uri="{BB962C8B-B14F-4D97-AF65-F5344CB8AC3E}">
        <p14:creationId xmlns:p14="http://schemas.microsoft.com/office/powerpoint/2010/main" val="103534375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193136"/>
            <a:ext cx="7772400" cy="1021556"/>
          </a:xfrm>
        </p:spPr>
        <p:txBody>
          <a:bodyPr anchor="t"/>
          <a:lstStyle>
            <a:lvl1pPr algn="l">
              <a:defRPr sz="33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685800" y="1071561"/>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43742AE1-5345-4B6F-9415-EA8DF8F81709}"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30EB0F6E-394B-4276-8C19-9CAC232EE39D}" type="slidenum">
              <a:rPr lang="en-US" altLang="zh-CN"/>
              <a:pPr>
                <a:defRPr/>
              </a:pPr>
              <a:t>‹#›</a:t>
            </a:fld>
            <a:endParaRPr lang="en-US" altLang="zh-CN"/>
          </a:p>
        </p:txBody>
      </p:sp>
    </p:spTree>
    <p:extLst>
      <p:ext uri="{BB962C8B-B14F-4D97-AF65-F5344CB8AC3E}">
        <p14:creationId xmlns:p14="http://schemas.microsoft.com/office/powerpoint/2010/main" val="4157961362"/>
      </p:ext>
    </p:extLst>
  </p:cSld>
  <p:clrMapOvr>
    <a:overrideClrMapping bg1="lt1" tx1="dk1" bg2="lt2" tx2="dk2" accent1="accent1" accent2="accent2" accent3="accent3" accent4="accent4" accent5="accent5" accent6="accent6" hlink="hlink" folHlink="folHlink"/>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E151E5D3-0F64-4C2B-809A-0880BEBEFFEA}"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CE42B06C-2AF7-42E3-8495-DC8985DC456B}" type="slidenum">
              <a:rPr lang="en-US" altLang="zh-CN"/>
              <a:pPr>
                <a:defRPr/>
              </a:pPr>
              <a:t>‹#›</a:t>
            </a:fld>
            <a:endParaRPr lang="en-US" altLang="zh-CN"/>
          </a:p>
        </p:txBody>
      </p:sp>
    </p:spTree>
    <p:extLst>
      <p:ext uri="{BB962C8B-B14F-4D97-AF65-F5344CB8AC3E}">
        <p14:creationId xmlns:p14="http://schemas.microsoft.com/office/powerpoint/2010/main" val="2408848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1" y="4767263"/>
            <a:ext cx="2133600" cy="273844"/>
          </a:xfrm>
          <a:prstGeom prst="rect">
            <a:avLst/>
          </a:prstGeom>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E4F63A4A-A075-463B-94B1-61EE23C5A3C9}" type="datetime1">
              <a:rPr lang="zh-CN" altLang="en-US"/>
              <a:pPr>
                <a:defRPr/>
              </a:pPr>
              <a:t>2025/8/23</a:t>
            </a:fld>
            <a:endParaRPr lang="en-US" altLang="zh-CN"/>
          </a:p>
        </p:txBody>
      </p:sp>
      <p:sp>
        <p:nvSpPr>
          <p:cNvPr id="8"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9" name="灯片编号占位符 5"/>
          <p:cNvSpPr>
            <a:spLocks noGrp="1"/>
          </p:cNvSpPr>
          <p:nvPr>
            <p:ph type="sldNum" sz="quarter" idx="12"/>
          </p:nvPr>
        </p:nvSpPr>
        <p:spPr/>
        <p:txBody>
          <a:bodyPr/>
          <a:lstStyle>
            <a:lvl1pPr eaLnBrk="0" hangingPunct="0">
              <a:buFontTx/>
              <a:buNone/>
              <a:defRPr/>
            </a:lvl1pPr>
          </a:lstStyle>
          <a:p>
            <a:pPr>
              <a:defRPr/>
            </a:pPr>
            <a:fld id="{6DE17ACC-C473-4FD8-ACD3-CD4E63250687}" type="slidenum">
              <a:rPr lang="en-US" altLang="zh-CN"/>
              <a:pPr>
                <a:defRPr/>
              </a:pPr>
              <a:t>‹#›</a:t>
            </a:fld>
            <a:endParaRPr lang="en-US" altLang="zh-CN"/>
          </a:p>
        </p:txBody>
      </p:sp>
    </p:spTree>
    <p:extLst>
      <p:ext uri="{BB962C8B-B14F-4D97-AF65-F5344CB8AC3E}">
        <p14:creationId xmlns:p14="http://schemas.microsoft.com/office/powerpoint/2010/main" val="107002017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67768970-860D-42D9-BD4B-369FB3F73C78}" type="datetime1">
              <a:rPr lang="zh-CN" altLang="en-US"/>
              <a:pPr>
                <a:defRPr/>
              </a:pPr>
              <a:t>2025/8/23</a:t>
            </a:fld>
            <a:endParaRPr lang="en-US" altLang="zh-CN"/>
          </a:p>
        </p:txBody>
      </p:sp>
      <p:sp>
        <p:nvSpPr>
          <p:cNvPr id="4"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5" name="灯片编号占位符 5"/>
          <p:cNvSpPr>
            <a:spLocks noGrp="1"/>
          </p:cNvSpPr>
          <p:nvPr>
            <p:ph type="sldNum" sz="quarter" idx="12"/>
          </p:nvPr>
        </p:nvSpPr>
        <p:spPr/>
        <p:txBody>
          <a:bodyPr/>
          <a:lstStyle>
            <a:lvl1pPr eaLnBrk="0" hangingPunct="0">
              <a:buFontTx/>
              <a:buNone/>
              <a:defRPr/>
            </a:lvl1pPr>
          </a:lstStyle>
          <a:p>
            <a:pPr>
              <a:defRPr/>
            </a:pPr>
            <a:fld id="{0837EFB1-6738-4537-BFF9-63CC9C71B814}" type="slidenum">
              <a:rPr lang="en-US" altLang="zh-CN"/>
              <a:pPr>
                <a:defRPr/>
              </a:pPr>
              <a:t>‹#›</a:t>
            </a:fld>
            <a:endParaRPr lang="en-US" altLang="zh-CN"/>
          </a:p>
        </p:txBody>
      </p:sp>
    </p:spTree>
    <p:extLst>
      <p:ext uri="{BB962C8B-B14F-4D97-AF65-F5344CB8AC3E}">
        <p14:creationId xmlns:p14="http://schemas.microsoft.com/office/powerpoint/2010/main" val="148641678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2E392B9-B8C2-404E-8C7F-3D77E0A7E46C}" type="datetime1">
              <a:rPr lang="zh-CN" altLang="en-US"/>
              <a:pPr>
                <a:defRPr/>
              </a:pPr>
              <a:t>2025/8/23</a:t>
            </a:fld>
            <a:endParaRPr lang="en-US" altLang="zh-CN"/>
          </a:p>
        </p:txBody>
      </p:sp>
      <p:sp>
        <p:nvSpPr>
          <p:cNvPr id="3"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4" name="灯片编号占位符 5"/>
          <p:cNvSpPr>
            <a:spLocks noGrp="1"/>
          </p:cNvSpPr>
          <p:nvPr>
            <p:ph type="sldNum" sz="quarter" idx="12"/>
          </p:nvPr>
        </p:nvSpPr>
        <p:spPr/>
        <p:txBody>
          <a:bodyPr/>
          <a:lstStyle>
            <a:lvl1pPr eaLnBrk="0" hangingPunct="0">
              <a:buFontTx/>
              <a:buNone/>
              <a:defRPr/>
            </a:lvl1pPr>
          </a:lstStyle>
          <a:p>
            <a:pPr>
              <a:defRPr/>
            </a:pPr>
            <a:fld id="{7105DED5-282F-427F-A993-E1FE6A2610EF}" type="slidenum">
              <a:rPr lang="en-US" altLang="zh-CN"/>
              <a:pPr>
                <a:defRPr/>
              </a:pPr>
              <a:t>‹#›</a:t>
            </a:fld>
            <a:endParaRPr lang="en-US" altLang="zh-CN"/>
          </a:p>
        </p:txBody>
      </p:sp>
    </p:spTree>
    <p:extLst>
      <p:ext uri="{BB962C8B-B14F-4D97-AF65-F5344CB8AC3E}">
        <p14:creationId xmlns:p14="http://schemas.microsoft.com/office/powerpoint/2010/main" val="58601976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803660"/>
            <a:ext cx="5111750" cy="378732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文本占位符 3"/>
          <p:cNvSpPr>
            <a:spLocks noGrp="1"/>
          </p:cNvSpPr>
          <p:nvPr>
            <p:ph type="body" sz="half" idx="2"/>
          </p:nvPr>
        </p:nvSpPr>
        <p:spPr>
          <a:xfrm>
            <a:off x="5679084" y="803660"/>
            <a:ext cx="3008313" cy="257176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2" name="标题 1"/>
          <p:cNvSpPr>
            <a:spLocks noGrp="1"/>
          </p:cNvSpPr>
          <p:nvPr>
            <p:ph type="title"/>
          </p:nvPr>
        </p:nvSpPr>
        <p:spPr>
          <a:xfrm>
            <a:off x="457206" y="214296"/>
            <a:ext cx="8230993" cy="522470"/>
          </a:xfrm>
        </p:spPr>
        <p:txBody>
          <a:bodyPr/>
          <a:lstStyle>
            <a:lvl1pPr algn="ctr">
              <a:defRPr sz="2700" b="0"/>
            </a:lvl1pPr>
          </a:lstStyle>
          <a:p>
            <a:r>
              <a:rPr lang="zh-CN" altLang="en-US" noProof="1" smtClean="0"/>
              <a:t>单击此处编辑母版标题样式</a:t>
            </a:r>
            <a:endParaRPr lang="en-US" noProof="1"/>
          </a:p>
        </p:txBody>
      </p:sp>
      <p:sp>
        <p:nvSpPr>
          <p:cNvPr id="5" name="日期占位符 3"/>
          <p:cNvSpPr>
            <a:spLocks noGrp="1"/>
          </p:cNvSpPr>
          <p:nvPr>
            <p:ph type="dt" sz="half" idx="10"/>
          </p:nvPr>
        </p:nvSpPr>
        <p:spPr/>
        <p:txBody>
          <a:bodyPr/>
          <a:lstStyle>
            <a:lvl1pPr>
              <a:defRPr/>
            </a:lvl1pPr>
          </a:lstStyle>
          <a:p>
            <a:pPr>
              <a:defRPr/>
            </a:pPr>
            <a:fld id="{E1AB5CF2-EBBA-4CA9-9392-670A8A63DFDB}"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140ED01C-E1A3-4F3F-A62D-F915D513D8F3}" type="slidenum">
              <a:rPr lang="en-US" altLang="zh-CN"/>
              <a:pPr>
                <a:defRPr/>
              </a:pPr>
              <a:t>‹#›</a:t>
            </a:fld>
            <a:endParaRPr lang="en-US" altLang="zh-CN"/>
          </a:p>
        </p:txBody>
      </p:sp>
    </p:spTree>
    <p:extLst>
      <p:ext uri="{BB962C8B-B14F-4D97-AF65-F5344CB8AC3E}">
        <p14:creationId xmlns:p14="http://schemas.microsoft.com/office/powerpoint/2010/main" val="299899331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482189"/>
            <a:ext cx="785818" cy="3429024"/>
          </a:xfrm>
        </p:spPr>
        <p:txBody>
          <a:bodyPr vert="eaVert"/>
          <a:lstStyle>
            <a:lvl1pPr algn="l">
              <a:defRPr sz="18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442922" y="406005"/>
            <a:ext cx="6415094" cy="4094571"/>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7072330" y="750081"/>
            <a:ext cx="914368" cy="3161132"/>
          </a:xfrm>
        </p:spPr>
        <p:txBody>
          <a:bodyPr vert="eaVert" anchor="ctr"/>
          <a:lstStyle>
            <a:lvl1pPr marL="0" indent="0" algn="ctr">
              <a:buNone/>
              <a:defRPr sz="1050"/>
            </a:lvl1pPr>
            <a:lvl2pPr marL="342900" indent="0" algn="ctr">
              <a:buNone/>
              <a:defRPr sz="900"/>
            </a:lvl2pPr>
            <a:lvl3pPr marL="685800" indent="0" algn="ctr">
              <a:buNone/>
              <a:defRPr sz="750"/>
            </a:lvl3pPr>
            <a:lvl4pPr marL="1028700" indent="0" algn="ctr">
              <a:buNone/>
              <a:defRPr sz="675"/>
            </a:lvl4pPr>
            <a:lvl5pPr marL="1371600" indent="0" algn="ctr">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F99B540C-2733-49B3-94DB-D7EC30516893}" type="datetime1">
              <a:rPr lang="zh-CN" altLang="en-US"/>
              <a:pPr>
                <a:defRPr/>
              </a:pPr>
              <a:t>2025/8/23</a:t>
            </a:fld>
            <a:endParaRPr lang="en-US" altLang="zh-CN"/>
          </a:p>
        </p:txBody>
      </p:sp>
      <p:sp>
        <p:nvSpPr>
          <p:cNvPr id="6"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7" name="灯片编号占位符 5"/>
          <p:cNvSpPr>
            <a:spLocks noGrp="1"/>
          </p:cNvSpPr>
          <p:nvPr>
            <p:ph type="sldNum" sz="quarter" idx="12"/>
          </p:nvPr>
        </p:nvSpPr>
        <p:spPr/>
        <p:txBody>
          <a:bodyPr/>
          <a:lstStyle>
            <a:lvl1pPr eaLnBrk="0" hangingPunct="0">
              <a:buFontTx/>
              <a:buNone/>
              <a:defRPr/>
            </a:lvl1pPr>
          </a:lstStyle>
          <a:p>
            <a:pPr>
              <a:defRPr/>
            </a:pPr>
            <a:fld id="{24116E70-1DF9-40C2-8214-DB7870E7B4D5}" type="slidenum">
              <a:rPr lang="en-US" altLang="zh-CN"/>
              <a:pPr>
                <a:defRPr/>
              </a:pPr>
              <a:t>‹#›</a:t>
            </a:fld>
            <a:endParaRPr lang="en-US" altLang="zh-CN"/>
          </a:p>
        </p:txBody>
      </p:sp>
    </p:spTree>
    <p:extLst>
      <p:ext uri="{BB962C8B-B14F-4D97-AF65-F5344CB8AC3E}">
        <p14:creationId xmlns:p14="http://schemas.microsoft.com/office/powerpoint/2010/main" val="24700155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83189B25-6715-43B1-8B4A-8A11C00B96D1}"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C5BB1653-5465-4750-A7A7-7D013514928D}" type="slidenum">
              <a:rPr lang="en-US" altLang="zh-CN"/>
              <a:pPr>
                <a:defRPr/>
              </a:pPr>
              <a:t>‹#›</a:t>
            </a:fld>
            <a:endParaRPr lang="en-US" altLang="zh-CN"/>
          </a:p>
        </p:txBody>
      </p:sp>
    </p:spTree>
    <p:extLst>
      <p:ext uri="{BB962C8B-B14F-4D97-AF65-F5344CB8AC3E}">
        <p14:creationId xmlns:p14="http://schemas.microsoft.com/office/powerpoint/2010/main" val="29262904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05980"/>
            <a:ext cx="1543032" cy="4388644"/>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457200" y="205980"/>
            <a:ext cx="6615130" cy="4388644"/>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292BB0AE-B8E0-49A1-8D82-19C8852C85D9}" type="datetime1">
              <a:rPr lang="zh-CN" altLang="en-US"/>
              <a:pPr>
                <a:defRPr/>
              </a:pPr>
              <a:t>2025/8/23</a:t>
            </a:fld>
            <a:endParaRPr lang="en-US" altLang="zh-CN"/>
          </a:p>
        </p:txBody>
      </p:sp>
      <p:sp>
        <p:nvSpPr>
          <p:cNvPr id="5" name="页脚占位符 4"/>
          <p:cNvSpPr>
            <a:spLocks noGrp="1"/>
          </p:cNvSpPr>
          <p:nvPr>
            <p:ph type="ftr" sz="quarter" idx="11"/>
          </p:nvPr>
        </p:nvSpPr>
        <p:spPr/>
        <p:txBody>
          <a:bodyPr/>
          <a:lstStyle>
            <a:lvl1pPr>
              <a:defRPr/>
            </a:lvl1pPr>
          </a:lstStyle>
          <a:p>
            <a:pPr>
              <a:defRPr/>
            </a:pPr>
            <a:r>
              <a:rPr lang="en-US" altLang="zh-CN"/>
              <a:t>企业物流管理</a:t>
            </a:r>
          </a:p>
        </p:txBody>
      </p:sp>
      <p:sp>
        <p:nvSpPr>
          <p:cNvPr id="6" name="灯片编号占位符 5"/>
          <p:cNvSpPr>
            <a:spLocks noGrp="1"/>
          </p:cNvSpPr>
          <p:nvPr>
            <p:ph type="sldNum" sz="quarter" idx="12"/>
          </p:nvPr>
        </p:nvSpPr>
        <p:spPr/>
        <p:txBody>
          <a:bodyPr/>
          <a:lstStyle>
            <a:lvl1pPr eaLnBrk="0" hangingPunct="0">
              <a:buFontTx/>
              <a:buNone/>
              <a:defRPr/>
            </a:lvl1pPr>
          </a:lstStyle>
          <a:p>
            <a:pPr>
              <a:defRPr/>
            </a:pPr>
            <a:fld id="{084295F9-7270-41AE-9C77-77BF9D870624}" type="slidenum">
              <a:rPr lang="en-US" altLang="zh-CN"/>
              <a:pPr>
                <a:defRPr/>
              </a:pPr>
              <a:t>‹#›</a:t>
            </a:fld>
            <a:endParaRPr lang="en-US" altLang="zh-CN"/>
          </a:p>
        </p:txBody>
      </p:sp>
    </p:spTree>
    <p:extLst>
      <p:ext uri="{BB962C8B-B14F-4D97-AF65-F5344CB8AC3E}">
        <p14:creationId xmlns:p14="http://schemas.microsoft.com/office/powerpoint/2010/main" val="2846417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image" Target="../media/image14.png"/><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theme" Target="../theme/theme10.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image" Target="../media/image1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7"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14.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15.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8.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image" Target="../media/image15.png"/><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14.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theme" Target="../theme/theme9.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image" Target="../media/image15.png"/><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image" Target="../media/image1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6146" name="图片 7"/>
          <p:cNvPicPr>
            <a:picLocks noChangeAspect="1" noChangeArrowheads="1"/>
          </p:cNvPicPr>
          <p:nvPr/>
        </p:nvPicPr>
        <p:blipFill>
          <a:blip r:embed="rId13">
            <a:lum bright="12000" contrast="40000"/>
            <a:extLst>
              <a:ext uri="{28A0092B-C50C-407E-A947-70E740481C1C}">
                <a14:useLocalDpi xmlns:a14="http://schemas.microsoft.com/office/drawing/2010/main" val="0"/>
              </a:ext>
            </a:extLst>
          </a:blip>
          <a:srcRect/>
          <a:stretch>
            <a:fillRect/>
          </a:stretch>
        </p:blipFill>
        <p:spPr bwMode="auto">
          <a:xfrm>
            <a:off x="6667500" y="3686175"/>
            <a:ext cx="24765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0" y="0"/>
            <a:ext cx="9144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sp>
        <p:nvSpPr>
          <p:cNvPr id="11" name="矩形 10"/>
          <p:cNvSpPr/>
          <p:nvPr/>
        </p:nvSpPr>
        <p:spPr>
          <a:xfrm>
            <a:off x="0" y="30712"/>
            <a:ext cx="4572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pic>
        <p:nvPicPr>
          <p:cNvPr id="6153" name="图片 8"/>
          <p:cNvPicPr>
            <a:picLocks noChangeAspect="1" noChangeArrowheads="1"/>
          </p:cNvPicPr>
          <p:nvPr/>
        </p:nvPicPr>
        <p:blipFill>
          <a:blip r:embed="rId14">
            <a:lum bright="34000" contrast="40000"/>
            <a:extLst>
              <a:ext uri="{28A0092B-C50C-407E-A947-70E740481C1C}">
                <a14:useLocalDpi xmlns:a14="http://schemas.microsoft.com/office/drawing/2010/main" val="0"/>
              </a:ext>
            </a:extLst>
          </a:blip>
          <a:srcRect/>
          <a:stretch>
            <a:fillRect/>
          </a:stretch>
        </p:blipFill>
        <p:spPr bwMode="auto">
          <a:xfrm>
            <a:off x="0" y="4814887"/>
            <a:ext cx="91440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4" name="标题占位符 1"/>
          <p:cNvSpPr>
            <a:spLocks noGrp="1" noChangeArrowheads="1"/>
          </p:cNvSpPr>
          <p:nvPr>
            <p:ph type="title" idx="4294967295"/>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6155" name="文本占位符 2"/>
          <p:cNvSpPr>
            <a:spLocks noGrp="1" noChangeArrowheads="1"/>
          </p:cNvSpPr>
          <p:nvPr>
            <p:ph type="body" idx="4294967295"/>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日期占位符 3"/>
          <p:cNvSpPr>
            <a:spLocks noGrp="1"/>
          </p:cNvSpPr>
          <p:nvPr>
            <p:ph type="dt" sz="half" idx="2"/>
          </p:nvPr>
        </p:nvSpPr>
        <p:spPr>
          <a:xfrm>
            <a:off x="457200" y="4767263"/>
            <a:ext cx="2133600" cy="273844"/>
          </a:xfrm>
          <a:prstGeom prst="rect">
            <a:avLst/>
          </a:prstGeom>
        </p:spPr>
        <p:txBody>
          <a:bodyPr vert="horz" rtlCol="0" anchor="ctr"/>
          <a:lstStyle>
            <a:lvl1pPr algn="l" eaLnBrk="1" latinLnBrk="0" hangingPunct="1">
              <a:buFontTx/>
              <a:buNone/>
              <a:defRPr kumimoji="0" sz="900">
                <a:solidFill>
                  <a:prstClr val="black">
                    <a:tint val="75000"/>
                  </a:prstClr>
                </a:solidFill>
                <a:latin typeface="Arial" charset="0"/>
              </a:defRPr>
            </a:lvl1pPr>
          </a:lstStyle>
          <a:p>
            <a:pPr defTabSz="685800" fontAlgn="base">
              <a:spcBef>
                <a:spcPct val="0"/>
              </a:spcBef>
              <a:spcAft>
                <a:spcPct val="0"/>
              </a:spcAft>
              <a:defRPr/>
            </a:pPr>
            <a:fld id="{86F7ABF3-E933-4BAD-9AC3-E6928BD0ABF9}" type="datetime1">
              <a:rPr lang="zh-CN" altLang="en-US" smtClean="0">
                <a:ea typeface="宋体" panose="02010600030101010101" pitchFamily="2" charset="-122"/>
              </a:rPr>
              <a:pPr defTabSz="685800" fontAlgn="base">
                <a:spcBef>
                  <a:spcPct val="0"/>
                </a:spcBef>
                <a:spcAft>
                  <a:spcPct val="0"/>
                </a:spcAft>
                <a:defRPr/>
              </a:pPr>
              <a:t>2025/8/23</a:t>
            </a:fld>
            <a:endParaRPr lang="en-US" altLang="zh-CN">
              <a:ea typeface="宋体" panose="02010600030101010101" pitchFamily="2" charset="-122"/>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rtlCol="0" anchor="ctr"/>
          <a:lstStyle>
            <a:lvl1pPr algn="ctr" eaLnBrk="1" latinLnBrk="0" hangingPunct="1">
              <a:buFontTx/>
              <a:buNone/>
              <a:defRPr kumimoji="0" sz="900">
                <a:solidFill>
                  <a:prstClr val="black">
                    <a:tint val="75000"/>
                  </a:prstClr>
                </a:solidFill>
                <a:latin typeface="Arial" charset="0"/>
              </a:defRPr>
            </a:lvl1pPr>
          </a:lstStyle>
          <a:p>
            <a:pPr defTabSz="685800" fontAlgn="base">
              <a:spcBef>
                <a:spcPct val="0"/>
              </a:spcBef>
              <a:spcAft>
                <a:spcPct val="0"/>
              </a:spcAft>
              <a:defRPr/>
            </a:pPr>
            <a:r>
              <a:rPr lang="en-US" altLang="zh-CN" smtClean="0">
                <a:ea typeface="宋体" panose="02010600030101010101" pitchFamily="2" charset="-122"/>
              </a:rPr>
              <a:t>企业物流管理</a:t>
            </a:r>
            <a:endParaRPr lang="en-US" altLang="zh-CN">
              <a:ea typeface="宋体" panose="02010600030101010101" pitchFamily="2" charset="-122"/>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latin typeface="Cambria" panose="02040503050406030204" pitchFamily="18" charset="0"/>
                <a:ea typeface="华文楷体" panose="02010600040101010101" pitchFamily="2" charset="-122"/>
              </a:defRPr>
            </a:lvl1pPr>
          </a:lstStyle>
          <a:p>
            <a:pPr defTabSz="685800" fontAlgn="base">
              <a:spcBef>
                <a:spcPct val="0"/>
              </a:spcBef>
              <a:spcAft>
                <a:spcPct val="0"/>
              </a:spcAft>
              <a:defRPr/>
            </a:pPr>
            <a:fld id="{40F083D1-07C4-4B47-94B1-9B811702EFF5}" type="slidenum">
              <a:rPr lang="en-US" altLang="zh-CN" smtClean="0"/>
              <a:pPr defTabSz="685800" fontAlgn="base">
                <a:spcBef>
                  <a:spcPct val="0"/>
                </a:spcBef>
                <a:spcAft>
                  <a:spcPct val="0"/>
                </a:spcAft>
                <a:defRPr/>
              </a:pPr>
              <a:t>‹#›</a:t>
            </a:fld>
            <a:endParaRPr lang="en-US" altLang="zh-CN"/>
          </a:p>
        </p:txBody>
      </p:sp>
    </p:spTree>
    <p:extLst>
      <p:ext uri="{BB962C8B-B14F-4D97-AF65-F5344CB8AC3E}">
        <p14:creationId xmlns:p14="http://schemas.microsoft.com/office/powerpoint/2010/main" val="1409429622"/>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hf sldNum="0" hdr="0" ftr="0"/>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33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33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33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3605658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80140649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61143422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1026" name="图片 7"/>
          <p:cNvPicPr>
            <a:picLocks noChangeAspect="1"/>
          </p:cNvPicPr>
          <p:nvPr/>
        </p:nvPicPr>
        <p:blipFill>
          <a:blip r:embed="rId13">
            <a:lum bright="12000" contrast="40000"/>
            <a:extLst>
              <a:ext uri="{28A0092B-C50C-407E-A947-70E740481C1C}">
                <a14:useLocalDpi xmlns:a14="http://schemas.microsoft.com/office/drawing/2010/main" val="0"/>
              </a:ext>
            </a:extLst>
          </a:blip>
          <a:srcRect/>
          <a:stretch>
            <a:fillRect/>
          </a:stretch>
        </p:blipFill>
        <p:spPr bwMode="auto">
          <a:xfrm>
            <a:off x="6667500" y="3686175"/>
            <a:ext cx="24765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a:extLst>
              <a:ext uri="{FF2B5EF4-FFF2-40B4-BE49-F238E27FC236}"/>
            </a:extLst>
          </p:cNvPr>
          <p:cNvSpPr/>
          <p:nvPr/>
        </p:nvSpPr>
        <p:spPr>
          <a:xfrm>
            <a:off x="0" y="0"/>
            <a:ext cx="9144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sp>
        <p:nvSpPr>
          <p:cNvPr id="11" name="矩形 10">
            <a:extLst>
              <a:ext uri="{FF2B5EF4-FFF2-40B4-BE49-F238E27FC236}"/>
            </a:extLst>
          </p:cNvPr>
          <p:cNvSpPr/>
          <p:nvPr/>
        </p:nvSpPr>
        <p:spPr>
          <a:xfrm>
            <a:off x="0" y="30713"/>
            <a:ext cx="4572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pic>
        <p:nvPicPr>
          <p:cNvPr id="1033" name="图片 8"/>
          <p:cNvPicPr>
            <a:picLocks noChangeAspect="1"/>
          </p:cNvPicPr>
          <p:nvPr/>
        </p:nvPicPr>
        <p:blipFill>
          <a:blip r:embed="rId14">
            <a:lum bright="34000" contrast="40000"/>
            <a:extLst>
              <a:ext uri="{28A0092B-C50C-407E-A947-70E740481C1C}">
                <a14:useLocalDpi xmlns:a14="http://schemas.microsoft.com/office/drawing/2010/main" val="0"/>
              </a:ext>
            </a:extLst>
          </a:blip>
          <a:srcRect/>
          <a:stretch>
            <a:fillRect/>
          </a:stretch>
        </p:blipFill>
        <p:spPr bwMode="auto">
          <a:xfrm>
            <a:off x="0" y="4814887"/>
            <a:ext cx="91440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标题占位符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35" name="文本占位符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日期占位符 3">
            <a:extLst>
              <a:ext uri="{FF2B5EF4-FFF2-40B4-BE49-F238E27FC236}"/>
            </a:extLst>
          </p:cNvPr>
          <p:cNvSpPr>
            <a:spLocks noGrp="1"/>
          </p:cNvSpPr>
          <p:nvPr>
            <p:ph type="dt" sz="half" idx="2"/>
          </p:nvPr>
        </p:nvSpPr>
        <p:spPr>
          <a:xfrm>
            <a:off x="457200" y="4767263"/>
            <a:ext cx="2133600" cy="273844"/>
          </a:xfrm>
          <a:prstGeom prst="rect">
            <a:avLst/>
          </a:prstGeom>
        </p:spPr>
        <p:txBody>
          <a:bodyPr vert="horz" rtlCol="0" anchor="ctr"/>
          <a:lstStyle>
            <a:lvl1pPr algn="l" eaLnBrk="1" latinLnBrk="0" hangingPunct="1">
              <a:defRPr kumimoji="0" sz="900">
                <a:solidFill>
                  <a:schemeClr val="tx1">
                    <a:tint val="75000"/>
                  </a:schemeClr>
                </a:solidFill>
                <a:latin typeface="Arial" charset="0"/>
              </a:defRPr>
            </a:lvl1pPr>
          </a:lstStyle>
          <a:p>
            <a:pPr defTabSz="685800" fontAlgn="base">
              <a:spcBef>
                <a:spcPct val="0"/>
              </a:spcBef>
              <a:spcAft>
                <a:spcPct val="0"/>
              </a:spcAft>
              <a:defRPr/>
            </a:pPr>
            <a:fld id="{C2F5F7F5-2A3C-48F5-80B9-ED77F446B4C1}" type="datetime1">
              <a:rPr lang="zh-CN" altLang="en-US" smtClean="0">
                <a:solidFill>
                  <a:prstClr val="black">
                    <a:tint val="75000"/>
                  </a:prstClr>
                </a:solidFill>
                <a:ea typeface="宋体" panose="02010600030101010101" pitchFamily="2" charset="-122"/>
              </a:rPr>
              <a:pPr defTabSz="685800" fontAlgn="base">
                <a:spcBef>
                  <a:spcPct val="0"/>
                </a:spcBef>
                <a:spcAft>
                  <a:spcPct val="0"/>
                </a:spcAft>
                <a:defRPr/>
              </a:pPr>
              <a:t>2025/8/23</a:t>
            </a:fld>
            <a:endParaRPr lang="en-US" altLang="zh-CN">
              <a:solidFill>
                <a:prstClr val="black">
                  <a:tint val="75000"/>
                </a:prstClr>
              </a:solidFill>
              <a:ea typeface="宋体" panose="02010600030101010101" pitchFamily="2" charset="-122"/>
            </a:endParaRPr>
          </a:p>
        </p:txBody>
      </p:sp>
      <p:sp>
        <p:nvSpPr>
          <p:cNvPr id="5" name="页脚占位符 4">
            <a:extLst>
              <a:ext uri="{FF2B5EF4-FFF2-40B4-BE49-F238E27FC236}"/>
            </a:extLst>
          </p:cNvPr>
          <p:cNvSpPr>
            <a:spLocks noGrp="1"/>
          </p:cNvSpPr>
          <p:nvPr>
            <p:ph type="ftr" sz="quarter" idx="3"/>
          </p:nvPr>
        </p:nvSpPr>
        <p:spPr>
          <a:xfrm>
            <a:off x="3124200" y="4767263"/>
            <a:ext cx="2895600" cy="273844"/>
          </a:xfrm>
          <a:prstGeom prst="rect">
            <a:avLst/>
          </a:prstGeom>
        </p:spPr>
        <p:txBody>
          <a:bodyPr vert="horz" rtlCol="0" anchor="ctr"/>
          <a:lstStyle>
            <a:lvl1pPr algn="ctr" eaLnBrk="1" latinLnBrk="0" hangingPunct="1">
              <a:defRPr kumimoji="0" sz="900">
                <a:solidFill>
                  <a:schemeClr val="tx1">
                    <a:tint val="75000"/>
                  </a:schemeClr>
                </a:solidFill>
                <a:latin typeface="Arial" charset="0"/>
              </a:defRPr>
            </a:lvl1pPr>
          </a:lstStyle>
          <a:p>
            <a:pPr defTabSz="685800" fontAlgn="base">
              <a:spcBef>
                <a:spcPct val="0"/>
              </a:spcBef>
              <a:spcAft>
                <a:spcPct val="0"/>
              </a:spcAft>
              <a:defRPr/>
            </a:pPr>
            <a:r>
              <a:rPr lang="en-US" altLang="zh-CN" smtClean="0">
                <a:solidFill>
                  <a:prstClr val="black">
                    <a:tint val="75000"/>
                  </a:prstClr>
                </a:solidFill>
                <a:ea typeface="宋体" panose="02010600030101010101" pitchFamily="2" charset="-122"/>
              </a:rPr>
              <a:t>企业物流管理</a:t>
            </a:r>
            <a:endParaRPr lang="en-US" altLang="zh-CN">
              <a:solidFill>
                <a:prstClr val="black">
                  <a:tint val="75000"/>
                </a:prstClr>
              </a:solidFill>
              <a:ea typeface="宋体" panose="02010600030101010101" pitchFamily="2" charset="-122"/>
            </a:endParaRPr>
          </a:p>
        </p:txBody>
      </p:sp>
      <p:sp>
        <p:nvSpPr>
          <p:cNvPr id="6" name="灯片编号占位符 5">
            <a:extLst>
              <a:ext uri="{FF2B5EF4-FFF2-40B4-BE49-F238E27FC236}"/>
            </a:extLst>
          </p:cNvPr>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pPr defTabSz="685800" fontAlgn="base">
              <a:spcBef>
                <a:spcPct val="0"/>
              </a:spcBef>
              <a:spcAft>
                <a:spcPct val="0"/>
              </a:spcAft>
              <a:defRPr/>
            </a:pPr>
            <a:fld id="{75D20FBD-D0E6-4557-9C4C-21B7B52C88F1}" type="slidenum">
              <a:rPr lang="en-US" altLang="zh-CN" smtClean="0">
                <a:latin typeface="Arial" panose="020B0604020202020204" pitchFamily="34" charset="0"/>
                <a:ea typeface="宋体" panose="02010600030101010101" pitchFamily="2" charset="-122"/>
              </a:rPr>
              <a:pPr defTabSz="685800" fontAlgn="base">
                <a:spcBef>
                  <a:spcPct val="0"/>
                </a:spcBef>
                <a:spcAft>
                  <a:spcPct val="0"/>
                </a:spcAft>
                <a:defRPr/>
              </a:pPr>
              <a:t>‹#›</a:t>
            </a:fld>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935934205"/>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hdr="0"/>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33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33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33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3074" name="图片 7"/>
          <p:cNvPicPr>
            <a:picLocks noChangeAspect="1" noChangeArrowheads="1"/>
          </p:cNvPicPr>
          <p:nvPr/>
        </p:nvPicPr>
        <p:blipFill>
          <a:blip r:embed="rId14">
            <a:lum bright="12000" contrast="40000"/>
            <a:extLst>
              <a:ext uri="{28A0092B-C50C-407E-A947-70E740481C1C}">
                <a14:useLocalDpi xmlns:a14="http://schemas.microsoft.com/office/drawing/2010/main" val="0"/>
              </a:ext>
            </a:extLst>
          </a:blip>
          <a:srcRect/>
          <a:stretch>
            <a:fillRect/>
          </a:stretch>
        </p:blipFill>
        <p:spPr bwMode="auto">
          <a:xfrm>
            <a:off x="6667500" y="3686175"/>
            <a:ext cx="24765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0" y="0"/>
            <a:ext cx="9144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sp>
        <p:nvSpPr>
          <p:cNvPr id="11" name="矩形 10"/>
          <p:cNvSpPr/>
          <p:nvPr/>
        </p:nvSpPr>
        <p:spPr>
          <a:xfrm>
            <a:off x="0" y="30712"/>
            <a:ext cx="4572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pic>
        <p:nvPicPr>
          <p:cNvPr id="3081" name="图片 8"/>
          <p:cNvPicPr>
            <a:picLocks noChangeAspect="1" noChangeArrowheads="1"/>
          </p:cNvPicPr>
          <p:nvPr/>
        </p:nvPicPr>
        <p:blipFill>
          <a:blip r:embed="rId15">
            <a:lum bright="34000" contrast="40000"/>
            <a:extLst>
              <a:ext uri="{28A0092B-C50C-407E-A947-70E740481C1C}">
                <a14:useLocalDpi xmlns:a14="http://schemas.microsoft.com/office/drawing/2010/main" val="0"/>
              </a:ext>
            </a:extLst>
          </a:blip>
          <a:srcRect/>
          <a:stretch>
            <a:fillRect/>
          </a:stretch>
        </p:blipFill>
        <p:spPr bwMode="auto">
          <a:xfrm>
            <a:off x="0" y="4814887"/>
            <a:ext cx="91440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2" name="标题占位符 1"/>
          <p:cNvSpPr>
            <a:spLocks noGrp="1" noChangeArrowheads="1"/>
          </p:cNvSpPr>
          <p:nvPr>
            <p:ph type="title" idx="4294967295"/>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3083" name="文本占位符 2"/>
          <p:cNvSpPr>
            <a:spLocks noGrp="1" noChangeArrowheads="1"/>
          </p:cNvSpPr>
          <p:nvPr>
            <p:ph type="body" idx="4294967295"/>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日期占位符 3"/>
          <p:cNvSpPr>
            <a:spLocks noGrp="1"/>
          </p:cNvSpPr>
          <p:nvPr>
            <p:ph type="dt" sz="half" idx="2"/>
          </p:nvPr>
        </p:nvSpPr>
        <p:spPr>
          <a:xfrm>
            <a:off x="457200" y="4767263"/>
            <a:ext cx="2133600" cy="273844"/>
          </a:xfrm>
          <a:prstGeom prst="rect">
            <a:avLst/>
          </a:prstGeom>
        </p:spPr>
        <p:txBody>
          <a:bodyPr vert="horz" rtlCol="0" anchor="ctr"/>
          <a:lstStyle>
            <a:lvl1pPr algn="l" eaLnBrk="1" latinLnBrk="0" hangingPunct="1">
              <a:buFontTx/>
              <a:buNone/>
              <a:defRPr kumimoji="0" sz="900">
                <a:solidFill>
                  <a:prstClr val="black">
                    <a:tint val="75000"/>
                  </a:prstClr>
                </a:solidFill>
                <a:latin typeface="Arial" charset="0"/>
              </a:defRPr>
            </a:lvl1pPr>
          </a:lstStyle>
          <a:p>
            <a:pPr defTabSz="685800" fontAlgn="base">
              <a:spcBef>
                <a:spcPct val="0"/>
              </a:spcBef>
              <a:spcAft>
                <a:spcPct val="0"/>
              </a:spcAft>
              <a:defRPr/>
            </a:pPr>
            <a:fld id="{78439ACE-AC14-4751-9C9C-101CC879F7DF}" type="datetime1">
              <a:rPr lang="zh-CN" altLang="en-US" smtClean="0">
                <a:ea typeface="宋体" panose="02010600030101010101" pitchFamily="2" charset="-122"/>
              </a:rPr>
              <a:pPr defTabSz="685800" fontAlgn="base">
                <a:spcBef>
                  <a:spcPct val="0"/>
                </a:spcBef>
                <a:spcAft>
                  <a:spcPct val="0"/>
                </a:spcAft>
                <a:defRPr/>
              </a:pPr>
              <a:t>2025/8/23</a:t>
            </a:fld>
            <a:endParaRPr lang="en-US" altLang="zh-CN">
              <a:ea typeface="宋体" panose="02010600030101010101" pitchFamily="2" charset="-122"/>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rtlCol="0" anchor="ctr"/>
          <a:lstStyle>
            <a:lvl1pPr algn="ctr" eaLnBrk="1" latinLnBrk="0" hangingPunct="1">
              <a:buFontTx/>
              <a:buNone/>
              <a:defRPr kumimoji="0" sz="900">
                <a:solidFill>
                  <a:prstClr val="black">
                    <a:tint val="75000"/>
                  </a:prstClr>
                </a:solidFill>
                <a:latin typeface="Arial" charset="0"/>
              </a:defRPr>
            </a:lvl1pPr>
          </a:lstStyle>
          <a:p>
            <a:pPr defTabSz="685800" fontAlgn="base">
              <a:spcBef>
                <a:spcPct val="0"/>
              </a:spcBef>
              <a:spcAft>
                <a:spcPct val="0"/>
              </a:spcAft>
              <a:defRPr/>
            </a:pPr>
            <a:r>
              <a:rPr lang="en-US" altLang="zh-CN" smtClean="0">
                <a:ea typeface="宋体" panose="02010600030101010101" pitchFamily="2" charset="-122"/>
              </a:rPr>
              <a:t>企业物流管理</a:t>
            </a:r>
            <a:endParaRPr lang="en-US" altLang="zh-CN">
              <a:ea typeface="宋体" panose="02010600030101010101" pitchFamily="2" charset="-122"/>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latin typeface="Cambria" panose="02040503050406030204" pitchFamily="18" charset="0"/>
                <a:ea typeface="华文楷体" panose="02010600040101010101" pitchFamily="2" charset="-122"/>
              </a:defRPr>
            </a:lvl1pPr>
          </a:lstStyle>
          <a:p>
            <a:pPr defTabSz="685800" fontAlgn="base">
              <a:spcBef>
                <a:spcPct val="0"/>
              </a:spcBef>
              <a:spcAft>
                <a:spcPct val="0"/>
              </a:spcAft>
              <a:defRPr/>
            </a:pPr>
            <a:fld id="{54E68F9F-BDD6-4598-8888-87708A1A02DE}" type="slidenum">
              <a:rPr lang="en-US" altLang="zh-CN" smtClean="0"/>
              <a:pPr defTabSz="685800" fontAlgn="base">
                <a:spcBef>
                  <a:spcPct val="0"/>
                </a:spcBef>
                <a:spcAft>
                  <a:spcPct val="0"/>
                </a:spcAft>
                <a:defRPr/>
              </a:pPr>
              <a:t>‹#›</a:t>
            </a:fld>
            <a:endParaRPr lang="en-US" altLang="zh-CN"/>
          </a:p>
        </p:txBody>
      </p:sp>
    </p:spTree>
    <p:extLst>
      <p:ext uri="{BB962C8B-B14F-4D97-AF65-F5344CB8AC3E}">
        <p14:creationId xmlns:p14="http://schemas.microsoft.com/office/powerpoint/2010/main" val="359719399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Lst>
  <p:hf sldNum="0" hdr="0" ftr="0"/>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33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33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33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5122" name="图片 7"/>
          <p:cNvPicPr>
            <a:picLocks noChangeAspect="1" noChangeArrowheads="1"/>
          </p:cNvPicPr>
          <p:nvPr/>
        </p:nvPicPr>
        <p:blipFill>
          <a:blip r:embed="rId14">
            <a:lum bright="12000" contrast="40000"/>
            <a:extLst>
              <a:ext uri="{28A0092B-C50C-407E-A947-70E740481C1C}">
                <a14:useLocalDpi xmlns:a14="http://schemas.microsoft.com/office/drawing/2010/main" val="0"/>
              </a:ext>
            </a:extLst>
          </a:blip>
          <a:srcRect/>
          <a:stretch>
            <a:fillRect/>
          </a:stretch>
        </p:blipFill>
        <p:spPr bwMode="auto">
          <a:xfrm>
            <a:off x="6667500" y="3686175"/>
            <a:ext cx="24765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0" y="0"/>
            <a:ext cx="9144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sp>
        <p:nvSpPr>
          <p:cNvPr id="11" name="矩形 10"/>
          <p:cNvSpPr/>
          <p:nvPr/>
        </p:nvSpPr>
        <p:spPr>
          <a:xfrm>
            <a:off x="0" y="30712"/>
            <a:ext cx="4572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pic>
        <p:nvPicPr>
          <p:cNvPr id="5129" name="图片 8"/>
          <p:cNvPicPr>
            <a:picLocks noChangeAspect="1" noChangeArrowheads="1"/>
          </p:cNvPicPr>
          <p:nvPr/>
        </p:nvPicPr>
        <p:blipFill>
          <a:blip r:embed="rId15">
            <a:lum bright="34000" contrast="40000"/>
            <a:extLst>
              <a:ext uri="{28A0092B-C50C-407E-A947-70E740481C1C}">
                <a14:useLocalDpi xmlns:a14="http://schemas.microsoft.com/office/drawing/2010/main" val="0"/>
              </a:ext>
            </a:extLst>
          </a:blip>
          <a:srcRect/>
          <a:stretch>
            <a:fillRect/>
          </a:stretch>
        </p:blipFill>
        <p:spPr bwMode="auto">
          <a:xfrm>
            <a:off x="0" y="4814887"/>
            <a:ext cx="91440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 name="标题占位符 1"/>
          <p:cNvSpPr>
            <a:spLocks noGrp="1" noChangeArrowheads="1"/>
          </p:cNvSpPr>
          <p:nvPr>
            <p:ph type="title" idx="4294967295"/>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5131" name="文本占位符 2"/>
          <p:cNvSpPr>
            <a:spLocks noGrp="1" noChangeArrowheads="1"/>
          </p:cNvSpPr>
          <p:nvPr>
            <p:ph type="body" idx="4294967295"/>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日期占位符 3"/>
          <p:cNvSpPr>
            <a:spLocks noGrp="1"/>
          </p:cNvSpPr>
          <p:nvPr>
            <p:ph type="dt" sz="half" idx="2"/>
          </p:nvPr>
        </p:nvSpPr>
        <p:spPr>
          <a:xfrm>
            <a:off x="457200" y="4767263"/>
            <a:ext cx="2133600" cy="273844"/>
          </a:xfrm>
          <a:prstGeom prst="rect">
            <a:avLst/>
          </a:prstGeom>
        </p:spPr>
        <p:txBody>
          <a:bodyPr vert="horz" rtlCol="0" anchor="ctr"/>
          <a:lstStyle>
            <a:lvl1pPr algn="l" eaLnBrk="1" latinLnBrk="0" hangingPunct="1">
              <a:buFontTx/>
              <a:buNone/>
              <a:defRPr kumimoji="0" sz="900">
                <a:solidFill>
                  <a:prstClr val="black">
                    <a:tint val="75000"/>
                  </a:prstClr>
                </a:solidFill>
                <a:latin typeface="Arial" charset="0"/>
              </a:defRPr>
            </a:lvl1pPr>
          </a:lstStyle>
          <a:p>
            <a:pPr defTabSz="685800" fontAlgn="base">
              <a:spcBef>
                <a:spcPct val="0"/>
              </a:spcBef>
              <a:spcAft>
                <a:spcPct val="0"/>
              </a:spcAft>
              <a:defRPr/>
            </a:pPr>
            <a:fld id="{9E921E0A-9D75-4D22-BA51-07962BD28E70}" type="datetime1">
              <a:rPr lang="zh-CN" altLang="en-US" smtClean="0">
                <a:ea typeface="宋体" panose="02010600030101010101" pitchFamily="2" charset="-122"/>
              </a:rPr>
              <a:pPr defTabSz="685800" fontAlgn="base">
                <a:spcBef>
                  <a:spcPct val="0"/>
                </a:spcBef>
                <a:spcAft>
                  <a:spcPct val="0"/>
                </a:spcAft>
                <a:defRPr/>
              </a:pPr>
              <a:t>2025/8/23</a:t>
            </a:fld>
            <a:endParaRPr lang="en-US" altLang="zh-CN">
              <a:ea typeface="宋体" panose="02010600030101010101" pitchFamily="2" charset="-122"/>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rtlCol="0" anchor="ctr"/>
          <a:lstStyle>
            <a:lvl1pPr algn="ctr" eaLnBrk="1" latinLnBrk="0" hangingPunct="1">
              <a:buFontTx/>
              <a:buNone/>
              <a:defRPr kumimoji="0" sz="900">
                <a:solidFill>
                  <a:prstClr val="black">
                    <a:tint val="75000"/>
                  </a:prstClr>
                </a:solidFill>
                <a:latin typeface="Arial" charset="0"/>
              </a:defRPr>
            </a:lvl1pPr>
          </a:lstStyle>
          <a:p>
            <a:pPr defTabSz="685800" fontAlgn="base">
              <a:spcBef>
                <a:spcPct val="0"/>
              </a:spcBef>
              <a:spcAft>
                <a:spcPct val="0"/>
              </a:spcAft>
              <a:defRPr/>
            </a:pPr>
            <a:r>
              <a:rPr lang="en-US" altLang="zh-CN" smtClean="0">
                <a:ea typeface="宋体" panose="02010600030101010101" pitchFamily="2" charset="-122"/>
              </a:rPr>
              <a:t>企业物流管理</a:t>
            </a:r>
            <a:endParaRPr lang="en-US" altLang="zh-CN">
              <a:ea typeface="宋体" panose="02010600030101010101" pitchFamily="2" charset="-122"/>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900">
                <a:solidFill>
                  <a:srgbClr val="898989"/>
                </a:solidFill>
                <a:latin typeface="Cambria" panose="02040503050406030204" pitchFamily="18" charset="0"/>
                <a:ea typeface="华文楷体" panose="02010600040101010101" pitchFamily="2" charset="-122"/>
              </a:defRPr>
            </a:lvl1pPr>
          </a:lstStyle>
          <a:p>
            <a:pPr defTabSz="685800" fontAlgn="base">
              <a:spcBef>
                <a:spcPct val="0"/>
              </a:spcBef>
              <a:spcAft>
                <a:spcPct val="0"/>
              </a:spcAft>
              <a:defRPr/>
            </a:pPr>
            <a:fld id="{732D150F-BA9C-4F10-80F9-E53D8B2BFF77}" type="slidenum">
              <a:rPr lang="en-US" altLang="zh-CN" smtClean="0"/>
              <a:pPr defTabSz="685800" fontAlgn="base">
                <a:spcBef>
                  <a:spcPct val="0"/>
                </a:spcBef>
                <a:spcAft>
                  <a:spcPct val="0"/>
                </a:spcAft>
                <a:defRPr/>
              </a:pPr>
              <a:t>‹#›</a:t>
            </a:fld>
            <a:endParaRPr lang="en-US" altLang="zh-CN"/>
          </a:p>
        </p:txBody>
      </p:sp>
    </p:spTree>
    <p:extLst>
      <p:ext uri="{BB962C8B-B14F-4D97-AF65-F5344CB8AC3E}">
        <p14:creationId xmlns:p14="http://schemas.microsoft.com/office/powerpoint/2010/main" val="4243383064"/>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Lst>
  <p:hf sldNum="0" hdr="0" ftr="0"/>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33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33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33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7.xml"/><Relationship Id="rId1" Type="http://schemas.openxmlformats.org/officeDocument/2006/relationships/tags" Target="../tags/tag10.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3.xml"/><Relationship Id="rId7" Type="http://schemas.openxmlformats.org/officeDocument/2006/relationships/slideLayout" Target="../slideLayouts/slideLayout5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7.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9.xml"/><Relationship Id="rId1" Type="http://schemas.openxmlformats.org/officeDocument/2006/relationships/slideLayout" Target="../slideLayouts/slideLayout57.xml"/><Relationship Id="rId4" Type="http://schemas.openxmlformats.org/officeDocument/2006/relationships/slide" Target="slide37.xml"/></Relationships>
</file>

<file path=ppt/slides/_rels/slide3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slideLayout" Target="../slideLayouts/slideLayout57.xml"/><Relationship Id="rId7" Type="http://schemas.openxmlformats.org/officeDocument/2006/relationships/image" Target="../media/image24.png"/><Relationship Id="rId2" Type="http://schemas.openxmlformats.org/officeDocument/2006/relationships/tags" Target="../tags/tag17.xml"/><Relationship Id="rId1" Type="http://schemas.openxmlformats.org/officeDocument/2006/relationships/vmlDrawing" Target="../drawings/vmlDrawing1.vml"/><Relationship Id="rId6" Type="http://schemas.openxmlformats.org/officeDocument/2006/relationships/oleObject" Target="../embeddings/Microsoft_Excel_97-2003____1.xls"/><Relationship Id="rId5" Type="http://schemas.openxmlformats.org/officeDocument/2006/relationships/oleObject" Target="../embeddings/oleObject1.bin"/><Relationship Id="rId10" Type="http://schemas.openxmlformats.org/officeDocument/2006/relationships/image" Target="../media/image25.png"/><Relationship Id="rId4" Type="http://schemas.openxmlformats.org/officeDocument/2006/relationships/notesSlide" Target="../notesSlides/notesSlide11.xml"/><Relationship Id="rId9" Type="http://schemas.openxmlformats.org/officeDocument/2006/relationships/oleObject" Target="../embeddings/Microsoft_Excel_97-2003____2.xls"/></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8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复习回顾</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3215" y="1059815"/>
            <a:ext cx="808164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sym typeface="+mn-ea"/>
              </a:rPr>
              <a:t>降低企业物流成本的有效</a:t>
            </a:r>
            <a:r>
              <a:rPr lang="zh-CN" altLang="en-US" sz="2400" b="1" dirty="0" smtClean="0">
                <a:solidFill>
                  <a:prstClr val="black"/>
                </a:solidFill>
                <a:latin typeface="微软雅黑" panose="020B0503020204020204" pitchFamily="34" charset="-122"/>
                <a:ea typeface="微软雅黑" panose="020B0503020204020204" pitchFamily="34" charset="-122"/>
                <a:sym typeface="+mn-ea"/>
              </a:rPr>
              <a:t>途径？</a:t>
            </a:r>
            <a:endParaRPr lang="zh-CN" altLang="en-US" sz="2400"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5220335" y="2499360"/>
            <a:ext cx="3293110" cy="2316480"/>
          </a:xfrm>
          <a:prstGeom prst="rect">
            <a:avLst/>
          </a:prstGeom>
        </p:spPr>
      </p:pic>
    </p:spTree>
    <p:extLst>
      <p:ext uri="{BB962C8B-B14F-4D97-AF65-F5344CB8AC3E}">
        <p14:creationId xmlns:p14="http://schemas.microsoft.com/office/powerpoint/2010/main" val="35443202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0994" name="Rectangle 2">
            <a:extLst>
              <a:ext uri="{FF2B5EF4-FFF2-40B4-BE49-F238E27FC236}"/>
            </a:extLst>
          </p:cNvPr>
          <p:cNvSpPr>
            <a:spLocks noGrp="1" noRot="1" noChangeArrowheads="1"/>
          </p:cNvSpPr>
          <p:nvPr>
            <p:ph idx="1"/>
          </p:nvPr>
        </p:nvSpPr>
        <p:spPr>
          <a:xfrm>
            <a:off x="1657350" y="1714500"/>
            <a:ext cx="6172200" cy="2628900"/>
          </a:xfrm>
          <a:solidFill>
            <a:schemeClr val="bg2">
              <a:lumMod val="90000"/>
            </a:schemeClr>
          </a:solidFill>
        </p:spPr>
        <p:txBody>
          <a:bodyPr rtlCol="0">
            <a:normAutofit/>
          </a:bodyPr>
          <a:lstStyle/>
          <a:p>
            <a:pPr marL="257175" lvl="2" indent="-257175" eaLnBrk="1" fontAlgn="auto" hangingPunct="1">
              <a:lnSpc>
                <a:spcPct val="150000"/>
              </a:lnSpc>
              <a:spcBef>
                <a:spcPts val="450"/>
              </a:spcBef>
              <a:spcAft>
                <a:spcPts val="0"/>
              </a:spcAft>
              <a:buClr>
                <a:schemeClr val="accent1"/>
              </a:buClr>
              <a:buSzPct val="50000"/>
              <a:buFont typeface="Wingdings 2" panose="05020102010507070707" pitchFamily="18" charset="2"/>
              <a:buChar char=""/>
              <a:defRPr/>
            </a:pPr>
            <a:r>
              <a:rPr lang="zh-CN" altLang="zh-CN" sz="2700" b="1" dirty="0"/>
              <a:t>企业物流质量就是企业根据物流运动规律所确定的物流工作的</a:t>
            </a:r>
            <a:r>
              <a:rPr lang="zh-CN" altLang="zh-CN" sz="2700" b="1" dirty="0">
                <a:solidFill>
                  <a:srgbClr val="FF0000"/>
                </a:solidFill>
              </a:rPr>
              <a:t>量化标准</a:t>
            </a:r>
            <a:r>
              <a:rPr lang="zh-CN" altLang="zh-CN" sz="2700" b="1" dirty="0"/>
              <a:t>与根据物流经营需要而评估的</a:t>
            </a:r>
            <a:r>
              <a:rPr lang="zh-CN" altLang="zh-CN" sz="2700" b="1" dirty="0">
                <a:solidFill>
                  <a:srgbClr val="FF0000"/>
                </a:solidFill>
              </a:rPr>
              <a:t>物流服务的顾客期望满足程度</a:t>
            </a:r>
            <a:r>
              <a:rPr lang="zh-CN" altLang="zh-CN" sz="2700" b="1" dirty="0"/>
              <a:t>的有机结合</a:t>
            </a:r>
            <a:r>
              <a:rPr lang="zh-CN" altLang="en-US" sz="2700" b="1" dirty="0"/>
              <a:t>。</a:t>
            </a:r>
            <a:endParaRPr lang="en-US" altLang="zh-CN" sz="2700" b="1" dirty="0"/>
          </a:p>
          <a:p>
            <a:pPr lvl="1" eaLnBrk="1" fontAlgn="auto" hangingPunct="1">
              <a:spcAft>
                <a:spcPts val="0"/>
              </a:spcAft>
              <a:buFont typeface="Wingdings 2"/>
              <a:buChar char="³"/>
              <a:defRPr/>
            </a:pPr>
            <a:endParaRPr lang="zh-CN" altLang="en-US" sz="1950" dirty="0"/>
          </a:p>
        </p:txBody>
      </p:sp>
      <p:sp>
        <p:nvSpPr>
          <p:cNvPr id="79878" name="Rectangle 2"/>
          <p:cNvSpPr>
            <a:spLocks noRot="1"/>
          </p:cNvSpPr>
          <p:nvPr/>
        </p:nvSpPr>
        <p:spPr bwMode="auto">
          <a:xfrm>
            <a:off x="1143000" y="114300"/>
            <a:ext cx="6858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a:defRPr>
                <a:solidFill>
                  <a:schemeClr val="tx1"/>
                </a:solidFill>
                <a:latin typeface="Arial" panose="020B0604020202020204" pitchFamily="34" charset="0"/>
                <a:ea typeface="宋体" panose="02010600030101010101" pitchFamily="2" charset="-122"/>
              </a:defRPr>
            </a:lvl1pPr>
            <a:lvl2pPr marL="342900" indent="-342900">
              <a:defRPr>
                <a:solidFill>
                  <a:schemeClr val="tx1"/>
                </a:solidFill>
                <a:latin typeface="Arial" panose="020B0604020202020204" pitchFamily="34" charset="0"/>
                <a:ea typeface="宋体" panose="02010600030101010101" pitchFamily="2" charset="-122"/>
              </a:defRPr>
            </a:lvl2pPr>
            <a:lvl3pPr marL="342900" indent="-342900">
              <a:defRPr>
                <a:solidFill>
                  <a:schemeClr val="tx1"/>
                </a:solidFill>
                <a:latin typeface="Arial" panose="020B0604020202020204" pitchFamily="34" charset="0"/>
                <a:ea typeface="宋体" panose="02010600030101010101" pitchFamily="2" charset="-122"/>
              </a:defRPr>
            </a:lvl3pPr>
            <a:lvl4pPr marL="342900" indent="-342900">
              <a:defRPr>
                <a:solidFill>
                  <a:schemeClr val="tx1"/>
                </a:solidFill>
                <a:latin typeface="Arial" panose="020B0604020202020204" pitchFamily="34" charset="0"/>
                <a:ea typeface="宋体" panose="02010600030101010101" pitchFamily="2" charset="-122"/>
              </a:defRPr>
            </a:lvl4pPr>
            <a:lvl5pPr marL="342900" indent="-342900">
              <a:defRPr>
                <a:solidFill>
                  <a:schemeClr val="tx1"/>
                </a:solidFill>
                <a:latin typeface="Arial" panose="020B0604020202020204" pitchFamily="34" charset="0"/>
                <a:ea typeface="宋体" panose="02010600030101010101" pitchFamily="2" charset="-122"/>
              </a:defRPr>
            </a:lvl5pPr>
            <a:lvl6pPr marL="800100" indent="-3429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1257300" indent="-3429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1714500" indent="-3429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2171700" indent="-3429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ts val="450"/>
              </a:spcBef>
              <a:spcAft>
                <a:spcPct val="0"/>
              </a:spcAft>
            </a:pPr>
            <a:r>
              <a:rPr lang="zh-CN" altLang="en-US" sz="2400" b="1" dirty="0" smtClean="0">
                <a:solidFill>
                  <a:srgbClr val="000000"/>
                </a:solidFill>
                <a:latin typeface="宋体" panose="02010600030101010101" pitchFamily="2" charset="-122"/>
                <a:ea typeface="隶书" panose="02010509060101010101" pitchFamily="49" charset="-122"/>
              </a:rPr>
              <a:t>一、</a:t>
            </a:r>
            <a:r>
              <a:rPr lang="zh-CN" altLang="zh-CN" sz="2400" b="1" dirty="0" smtClean="0">
                <a:solidFill>
                  <a:srgbClr val="000000"/>
                </a:solidFill>
                <a:latin typeface="宋体" panose="02010600030101010101" pitchFamily="2" charset="-122"/>
                <a:ea typeface="华文楷体" panose="02010600040101010101" pitchFamily="2" charset="-122"/>
              </a:rPr>
              <a:t>企业</a:t>
            </a:r>
            <a:r>
              <a:rPr lang="zh-CN" altLang="zh-CN" sz="2400" b="1" dirty="0">
                <a:solidFill>
                  <a:srgbClr val="000000"/>
                </a:solidFill>
                <a:latin typeface="宋体" panose="02010600030101010101" pitchFamily="2" charset="-122"/>
                <a:ea typeface="华文楷体" panose="02010600040101010101" pitchFamily="2" charset="-122"/>
              </a:rPr>
              <a:t>物流质量和企业物流质量管理的含义</a:t>
            </a:r>
            <a:endParaRPr lang="zh-CN" altLang="zh-CN" sz="2400" b="1" dirty="0">
              <a:solidFill>
                <a:srgbClr val="000000"/>
              </a:solidFill>
              <a:latin typeface="宋体" panose="02010600030101010101" pitchFamily="2" charset="-122"/>
              <a:ea typeface="隶书" panose="02010509060101010101" pitchFamily="49" charset="-122"/>
            </a:endParaRPr>
          </a:p>
        </p:txBody>
      </p:sp>
      <p:sp>
        <p:nvSpPr>
          <p:cNvPr id="79879" name="Rectangle 8"/>
          <p:cNvSpPr>
            <a:spLocks noChangeArrowheads="1"/>
          </p:cNvSpPr>
          <p:nvPr/>
        </p:nvSpPr>
        <p:spPr bwMode="auto">
          <a:xfrm>
            <a:off x="1473994" y="1052513"/>
            <a:ext cx="4970214" cy="457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42900" indent="-342900">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marL="0" lvl="2" defTabSz="685800" fontAlgn="base">
              <a:spcBef>
                <a:spcPts val="450"/>
              </a:spcBef>
              <a:spcAft>
                <a:spcPct val="0"/>
              </a:spcAft>
              <a:buClr>
                <a:srgbClr val="477AB1"/>
              </a:buClr>
              <a:buSzPct val="50000"/>
              <a:buNone/>
            </a:pPr>
            <a:r>
              <a:rPr kumimoji="1" lang="en-US" altLang="zh-CN" sz="2100" b="1" dirty="0">
                <a:solidFill>
                  <a:srgbClr val="FF0000"/>
                </a:solidFill>
                <a:latin typeface="幼圆" panose="02010509060101010101" pitchFamily="49" charset="-122"/>
                <a:ea typeface="幼圆" panose="02010509060101010101" pitchFamily="49" charset="-122"/>
              </a:rPr>
              <a:t>1.</a:t>
            </a:r>
            <a:r>
              <a:rPr kumimoji="1" lang="zh-CN" altLang="zh-CN" sz="2100" b="1" dirty="0">
                <a:solidFill>
                  <a:srgbClr val="FF0000"/>
                </a:solidFill>
                <a:latin typeface="幼圆" panose="02010509060101010101" pitchFamily="49" charset="-122"/>
                <a:ea typeface="幼圆" panose="02010509060101010101" pitchFamily="49" charset="-122"/>
              </a:rPr>
              <a:t>企业物流质量</a:t>
            </a:r>
            <a:r>
              <a:rPr kumimoji="1" lang="zh-CN" altLang="en-US" sz="2100" b="1" dirty="0">
                <a:solidFill>
                  <a:srgbClr val="FF0000"/>
                </a:solidFill>
                <a:latin typeface="幼圆" panose="02010509060101010101" pitchFamily="49" charset="-122"/>
                <a:ea typeface="幼圆" panose="02010509060101010101" pitchFamily="49" charset="-122"/>
              </a:rPr>
              <a:t>的</a:t>
            </a:r>
            <a:r>
              <a:rPr kumimoji="1" lang="zh-CN" altLang="en-US" sz="2100" b="1" dirty="0" smtClean="0">
                <a:solidFill>
                  <a:srgbClr val="FF0000"/>
                </a:solidFill>
                <a:latin typeface="幼圆" panose="02010509060101010101" pitchFamily="49" charset="-122"/>
                <a:ea typeface="幼圆" panose="02010509060101010101" pitchFamily="49" charset="-122"/>
              </a:rPr>
              <a:t>含义</a:t>
            </a:r>
            <a:endParaRPr kumimoji="1" lang="en-US" altLang="zh-CN" sz="2100" b="1" dirty="0">
              <a:solidFill>
                <a:srgbClr val="FF0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5805819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5" name="内容占位符 2">
            <a:extLst>
              <a:ext uri="{FF2B5EF4-FFF2-40B4-BE49-F238E27FC236}"/>
            </a:extLst>
          </p:cNvPr>
          <p:cNvSpPr>
            <a:spLocks noGrp="1"/>
          </p:cNvSpPr>
          <p:nvPr>
            <p:ph idx="1"/>
          </p:nvPr>
        </p:nvSpPr>
        <p:spPr>
          <a:xfrm>
            <a:off x="1428750" y="1371600"/>
            <a:ext cx="6172200" cy="2286000"/>
          </a:xfrm>
          <a:solidFill>
            <a:schemeClr val="bg2">
              <a:lumMod val="90000"/>
            </a:schemeClr>
          </a:solidFill>
        </p:spPr>
        <p:txBody>
          <a:bodyPr/>
          <a:lstStyle/>
          <a:p>
            <a:pPr>
              <a:buFont typeface="Wingdings 2" panose="05020102010507070707" pitchFamily="82" charset="2"/>
              <a:buChar char=""/>
              <a:defRPr/>
            </a:pPr>
            <a:r>
              <a:rPr lang="zh-CN" altLang="zh-CN" sz="2700" b="1" dirty="0">
                <a:solidFill>
                  <a:srgbClr val="000000"/>
                </a:solidFill>
                <a:latin typeface="+mn-ea"/>
              </a:rPr>
              <a:t>企业物流质量管理是依据生产物流系统运动的客观规律，为了满足顾客的服务需求，通过制定科学合理的基本标准，对所提供的物流服务在质量方面的</a:t>
            </a:r>
            <a:r>
              <a:rPr lang="zh-CN" altLang="zh-CN" sz="2700" b="1" dirty="0">
                <a:solidFill>
                  <a:srgbClr val="FF0000"/>
                </a:solidFill>
                <a:latin typeface="+mn-ea"/>
              </a:rPr>
              <a:t>指挥和控制</a:t>
            </a:r>
            <a:r>
              <a:rPr lang="zh-CN" altLang="zh-CN" sz="2700" b="1" dirty="0">
                <a:solidFill>
                  <a:srgbClr val="000000"/>
                </a:solidFill>
                <a:latin typeface="+mn-ea"/>
              </a:rPr>
              <a:t>活动。</a:t>
            </a:r>
            <a:endParaRPr lang="zh-CN" altLang="en-US" dirty="0"/>
          </a:p>
        </p:txBody>
      </p:sp>
      <p:sp>
        <p:nvSpPr>
          <p:cNvPr id="80902" name="Rectangle 8"/>
          <p:cNvSpPr>
            <a:spLocks noChangeArrowheads="1"/>
          </p:cNvSpPr>
          <p:nvPr/>
        </p:nvSpPr>
        <p:spPr bwMode="auto">
          <a:xfrm>
            <a:off x="1428750" y="359569"/>
            <a:ext cx="3600450" cy="4572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42900" indent="-342900">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marL="0" lvl="2" defTabSz="685800" fontAlgn="base">
              <a:spcBef>
                <a:spcPts val="450"/>
              </a:spcBef>
              <a:spcAft>
                <a:spcPct val="0"/>
              </a:spcAft>
              <a:buClr>
                <a:srgbClr val="477AB1"/>
              </a:buClr>
              <a:buSzPct val="50000"/>
              <a:buNone/>
            </a:pPr>
            <a:r>
              <a:rPr kumimoji="1" lang="en-US" altLang="zh-CN" sz="2100" b="1">
                <a:solidFill>
                  <a:srgbClr val="FF0000"/>
                </a:solidFill>
                <a:latin typeface="幼圆" panose="02010509060101010101" pitchFamily="49" charset="-122"/>
                <a:ea typeface="幼圆" panose="02010509060101010101" pitchFamily="49" charset="-122"/>
              </a:rPr>
              <a:t>2.</a:t>
            </a:r>
            <a:r>
              <a:rPr kumimoji="1" lang="zh-CN" altLang="zh-CN" sz="2100" b="1">
                <a:solidFill>
                  <a:srgbClr val="FF0000"/>
                </a:solidFill>
                <a:latin typeface="幼圆" panose="02010509060101010101" pitchFamily="49" charset="-122"/>
                <a:ea typeface="幼圆" panose="02010509060101010101" pitchFamily="49" charset="-122"/>
              </a:rPr>
              <a:t>企业物流质量管理</a:t>
            </a:r>
            <a:r>
              <a:rPr kumimoji="1" lang="zh-CN" altLang="en-US" sz="2100" b="1">
                <a:solidFill>
                  <a:srgbClr val="FF0000"/>
                </a:solidFill>
                <a:latin typeface="幼圆" panose="02010509060101010101" pitchFamily="49" charset="-122"/>
                <a:ea typeface="幼圆" panose="02010509060101010101" pitchFamily="49" charset="-122"/>
              </a:rPr>
              <a:t>的含义</a:t>
            </a:r>
            <a:endParaRPr kumimoji="1" lang="en-US" altLang="zh-CN" sz="2100" b="1">
              <a:solidFill>
                <a:srgbClr val="FF0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918049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
          <p:cNvSpPr>
            <a:spLocks noGrp="1"/>
          </p:cNvSpPr>
          <p:nvPr>
            <p:ph type="title"/>
          </p:nvPr>
        </p:nvSpPr>
        <p:spPr>
          <a:xfrm>
            <a:off x="1469231" y="747713"/>
            <a:ext cx="6172200" cy="857250"/>
          </a:xfrm>
        </p:spPr>
        <p:txBody>
          <a:bodyPr/>
          <a:lstStyle/>
          <a:p>
            <a:r>
              <a:rPr lang="zh-CN" altLang="en-US" sz="2550" b="1" dirty="0"/>
              <a:t>总目标</a:t>
            </a:r>
            <a:r>
              <a:rPr lang="en-US" altLang="zh-CN" sz="2550" b="1" dirty="0"/>
              <a:t>——</a:t>
            </a:r>
            <a:r>
              <a:rPr lang="zh-CN" altLang="en-US" sz="2550" b="1" dirty="0"/>
              <a:t>提高服务质量、降低物流成本</a:t>
            </a:r>
          </a:p>
        </p:txBody>
      </p:sp>
      <p:sp>
        <p:nvSpPr>
          <p:cNvPr id="82947" name="内容占位符 2"/>
          <p:cNvSpPr>
            <a:spLocks noGrp="1"/>
          </p:cNvSpPr>
          <p:nvPr>
            <p:ph idx="1"/>
          </p:nvPr>
        </p:nvSpPr>
        <p:spPr>
          <a:xfrm>
            <a:off x="1446610" y="1702594"/>
            <a:ext cx="3086100" cy="2628900"/>
          </a:xfrm>
          <a:solidFill>
            <a:srgbClr val="FFFFCC"/>
          </a:solidFill>
        </p:spPr>
        <p:txBody>
          <a:bodyPr/>
          <a:lstStyle/>
          <a:p>
            <a:r>
              <a:rPr lang="zh-CN" altLang="en-US" dirty="0" smtClean="0"/>
              <a:t>物流运送的货物不满足质量标准。</a:t>
            </a:r>
            <a:endParaRPr lang="en-US" altLang="zh-CN" dirty="0" smtClean="0"/>
          </a:p>
          <a:p>
            <a:r>
              <a:rPr lang="zh-CN" altLang="en-US" dirty="0" smtClean="0"/>
              <a:t>企业在恰当的时间送达货物，但是费用过高。</a:t>
            </a:r>
          </a:p>
        </p:txBody>
      </p:sp>
      <p:sp>
        <p:nvSpPr>
          <p:cNvPr id="82948" name="日期占位符 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rtlCol="0" anchor="ctr" anchorCtr="0" compatLnSpc="1">
            <a:prstTxWarp prst="textNoShape">
              <a:avLst/>
            </a:prstTxWarp>
          </a:bodyPr>
          <a:lstStyle>
            <a:lvl1pPr>
              <a:spcBef>
                <a:spcPct val="20000"/>
              </a:spcBef>
              <a:buClr>
                <a:schemeClr val="accent1"/>
              </a:buClr>
              <a:buSzPct val="5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1pPr>
            <a:lvl2pPr marL="557213" indent="-214313">
              <a:spcBef>
                <a:spcPct val="20000"/>
              </a:spcBef>
              <a:buClr>
                <a:schemeClr val="accent2"/>
              </a:buClr>
              <a:buSzPct val="50000"/>
              <a:buFont typeface="Wingdings 2" panose="05020102010507070707" pitchFamily="18" charset="2"/>
              <a:buChar char="³"/>
              <a:defRPr sz="2100">
                <a:solidFill>
                  <a:schemeClr val="tx1"/>
                </a:solidFill>
                <a:latin typeface="Cambria" panose="02040503050406030204" pitchFamily="18" charset="0"/>
                <a:ea typeface="华文楷体" panose="02010600040101010101" pitchFamily="2" charset="-122"/>
              </a:defRPr>
            </a:lvl2pPr>
            <a:lvl3pPr marL="857250" indent="-171450">
              <a:spcBef>
                <a:spcPct val="20000"/>
              </a:spcBef>
              <a:buClr>
                <a:srgbClr val="7B9B57"/>
              </a:buClr>
              <a:buSzPct val="60000"/>
              <a:buFont typeface="Wingdings 2" panose="05020102010507070707" pitchFamily="18" charset="2"/>
              <a:buChar char="®"/>
              <a:defRPr sz="1800">
                <a:solidFill>
                  <a:schemeClr val="tx1"/>
                </a:solidFill>
                <a:latin typeface="Cambria" panose="02040503050406030204" pitchFamily="18" charset="0"/>
                <a:ea typeface="华文楷体" panose="02010600040101010101" pitchFamily="2" charset="-122"/>
              </a:defRPr>
            </a:lvl3pPr>
            <a:lvl4pPr marL="1200150" indent="-171450">
              <a:spcBef>
                <a:spcPct val="20000"/>
              </a:spcBef>
              <a:buClr>
                <a:srgbClr val="8B7396"/>
              </a:buClr>
              <a:buSzPct val="45000"/>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4pPr>
            <a:lvl5pPr marL="1543050" indent="-171450">
              <a:spcBef>
                <a:spcPct val="20000"/>
              </a:spcBef>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5pPr>
            <a:lvl6pPr marL="18859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6pPr>
            <a:lvl7pPr marL="22288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7pPr>
            <a:lvl8pPr marL="25717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8pPr>
            <a:lvl9pPr marL="29146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9pPr>
          </a:lstStyle>
          <a:p>
            <a:pPr>
              <a:spcBef>
                <a:spcPct val="0"/>
              </a:spcBef>
              <a:buClrTx/>
              <a:buSzTx/>
              <a:buFontTx/>
              <a:buNone/>
            </a:pPr>
            <a:fld id="{8AE84694-C318-42FD-ACB0-A5C8FBD9FC1C}" type="datetime1">
              <a:rPr lang="zh-CN" altLang="en-US" sz="900">
                <a:solidFill>
                  <a:srgbClr val="898989"/>
                </a:solidFill>
                <a:latin typeface="Arial" panose="020B0604020202020204" pitchFamily="34" charset="0"/>
                <a:ea typeface="宋体" panose="02010600030101010101" pitchFamily="2" charset="-122"/>
              </a:rPr>
              <a:pPr>
                <a:spcBef>
                  <a:spcPct val="0"/>
                </a:spcBef>
                <a:buClrTx/>
                <a:buSzTx/>
                <a:buFontTx/>
                <a:buNone/>
              </a:pPr>
              <a:t>2025/8/23</a:t>
            </a:fld>
            <a:endParaRPr lang="en-US" altLang="zh-CN" sz="900">
              <a:solidFill>
                <a:srgbClr val="898989"/>
              </a:solidFill>
              <a:latin typeface="Arial" panose="020B0604020202020204" pitchFamily="34" charset="0"/>
              <a:ea typeface="宋体" panose="02010600030101010101" pitchFamily="2" charset="-122"/>
            </a:endParaRPr>
          </a:p>
        </p:txBody>
      </p:sp>
      <p:sp>
        <p:nvSpPr>
          <p:cNvPr id="5" name="Rectangle 2">
            <a:extLst>
              <a:ext uri="{FF2B5EF4-FFF2-40B4-BE49-F238E27FC236}"/>
            </a:extLst>
          </p:cNvPr>
          <p:cNvSpPr txBox="1">
            <a:spLocks noRot="1" noChangeArrowheads="1"/>
          </p:cNvSpPr>
          <p:nvPr/>
        </p:nvSpPr>
        <p:spPr bwMode="auto">
          <a:xfrm>
            <a:off x="4663679" y="1702594"/>
            <a:ext cx="3086100" cy="2628900"/>
          </a:xfrm>
          <a:prstGeom prst="rect">
            <a:avLst/>
          </a:prstGeom>
          <a:solidFill>
            <a:schemeClr val="bg2">
              <a:lumMod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ormAutofit fontScale="70000" lnSpcReduction="20000"/>
          </a:bodyPr>
          <a:lstStyle>
            <a:lvl1pPr marL="342900" indent="-342900" algn="l" rtl="0" eaLnBrk="0" fontAlgn="base" hangingPunct="0">
              <a:spcBef>
                <a:spcPct val="20000"/>
              </a:spcBef>
              <a:spcAft>
                <a:spcPct val="0"/>
              </a:spcAft>
              <a:buClr>
                <a:schemeClr val="accent1"/>
              </a:buClr>
              <a:buSzPct val="50000"/>
              <a:buFont typeface="Wingdings 2" panose="05020102010507070707" pitchFamily="18" charset="2"/>
              <a:buChar char=""/>
              <a:defRPr sz="3200" kern="1200" baseline="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anose="05020102010507070707" pitchFamily="18" charset="2"/>
              <a:buChar char="³"/>
              <a:defRPr sz="2800" kern="1200" baseline="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anose="05020102010507070707"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a:lstStyle>
          <a:p>
            <a:pPr marL="257175" lvl="2" indent="-257175" defTabSz="685800" eaLnBrk="1" fontAlgn="auto" hangingPunct="1">
              <a:lnSpc>
                <a:spcPct val="150000"/>
              </a:lnSpc>
              <a:spcBef>
                <a:spcPts val="450"/>
              </a:spcBef>
              <a:spcAft>
                <a:spcPts val="0"/>
              </a:spcAft>
              <a:buClr>
                <a:srgbClr val="477AB1"/>
              </a:buClr>
              <a:buSzPct val="50000"/>
              <a:buFont typeface="Wingdings 2" panose="05020102010507070707" pitchFamily="18" charset="2"/>
              <a:buChar char=""/>
              <a:defRPr/>
            </a:pPr>
            <a:r>
              <a:rPr lang="zh-CN" altLang="zh-CN" sz="2700" b="1" dirty="0">
                <a:solidFill>
                  <a:prstClr val="black"/>
                </a:solidFill>
              </a:rPr>
              <a:t>企业物流质量</a:t>
            </a:r>
            <a:r>
              <a:rPr lang="zh-CN" altLang="en-US" sz="2700" b="1" dirty="0">
                <a:solidFill>
                  <a:prstClr val="black"/>
                </a:solidFill>
              </a:rPr>
              <a:t>管理的目标，就是在“向用户提供满足要求的质量服务”和“以最经济的手段来提供”两者之间找到一条优化路径。</a:t>
            </a:r>
            <a:endParaRPr lang="zh-CN" altLang="en-US" sz="1950" dirty="0">
              <a:solidFill>
                <a:prstClr val="black"/>
              </a:solidFill>
            </a:endParaRPr>
          </a:p>
        </p:txBody>
      </p:sp>
      <p:sp>
        <p:nvSpPr>
          <p:cNvPr id="7" name="Line 29"/>
          <p:cNvSpPr>
            <a:spLocks noChangeShapeType="1"/>
          </p:cNvSpPr>
          <p:nvPr/>
        </p:nvSpPr>
        <p:spPr bwMode="auto">
          <a:xfrm flipH="1">
            <a:off x="2228850" y="2171700"/>
            <a:ext cx="1053704" cy="1223963"/>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8" name="Line 30"/>
          <p:cNvSpPr>
            <a:spLocks noChangeShapeType="1"/>
          </p:cNvSpPr>
          <p:nvPr/>
        </p:nvSpPr>
        <p:spPr bwMode="auto">
          <a:xfrm>
            <a:off x="2308623" y="2232422"/>
            <a:ext cx="973931" cy="1179909"/>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9" name="Rectangle 2">
            <a:extLst>
              <a:ext uri="{FF2B5EF4-FFF2-40B4-BE49-F238E27FC236}"/>
            </a:extLst>
          </p:cNvPr>
          <p:cNvSpPr txBox="1">
            <a:spLocks noRot="1" noChangeArrowheads="1"/>
          </p:cNvSpPr>
          <p:nvPr/>
        </p:nvSpPr>
        <p:spPr>
          <a:xfrm>
            <a:off x="1200150" y="145256"/>
            <a:ext cx="6515100" cy="719138"/>
          </a:xfrm>
          <a:prstGeom prst="rect">
            <a:avLst/>
          </a:prstGeom>
        </p:spPr>
        <p:txBody>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44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44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44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257175" indent="-257175" defTabSz="685800" eaLnBrk="1" hangingPunct="1">
              <a:spcBef>
                <a:spcPts val="450"/>
              </a:spcBef>
              <a:defRPr/>
            </a:pPr>
            <a:r>
              <a:rPr lang="en-US" altLang="zh-CN" sz="2850" b="1" dirty="0" smtClean="0">
                <a:solidFill>
                  <a:srgbClr val="001B36"/>
                </a:solidFill>
                <a:latin typeface="隶书" panose="02010509060101010101" pitchFamily="49" charset="-122"/>
              </a:rPr>
              <a:t>3.</a:t>
            </a:r>
            <a:r>
              <a:rPr lang="zh-CN" altLang="zh-CN" sz="2850" b="1" dirty="0" smtClean="0">
                <a:solidFill>
                  <a:srgbClr val="001B36"/>
                </a:solidFill>
                <a:latin typeface="隶书" panose="02010509060101010101" pitchFamily="49" charset="-122"/>
              </a:rPr>
              <a:t>企业</a:t>
            </a:r>
            <a:r>
              <a:rPr lang="zh-CN" altLang="zh-CN" sz="2850" b="1" dirty="0">
                <a:solidFill>
                  <a:srgbClr val="001B36"/>
                </a:solidFill>
                <a:latin typeface="隶书" panose="02010509060101010101" pitchFamily="49" charset="-122"/>
              </a:rPr>
              <a:t>物流质量管理的目标</a:t>
            </a:r>
            <a:r>
              <a:rPr lang="en-US" altLang="zh-CN" sz="2850" b="1" dirty="0">
                <a:solidFill>
                  <a:srgbClr val="001B36"/>
                </a:solidFill>
                <a:latin typeface="隶书" panose="02010509060101010101" pitchFamily="49" charset="-122"/>
              </a:rPr>
              <a:t> </a:t>
            </a:r>
            <a:endParaRPr lang="zh-CN" altLang="zh-CN" sz="2850" b="1" dirty="0">
              <a:solidFill>
                <a:srgbClr val="000000"/>
              </a:solidFill>
              <a:latin typeface="隶书" panose="02010509060101010101" pitchFamily="49" charset="-122"/>
            </a:endParaRPr>
          </a:p>
        </p:txBody>
      </p:sp>
    </p:spTree>
    <p:extLst>
      <p:ext uri="{BB962C8B-B14F-4D97-AF65-F5344CB8AC3E}">
        <p14:creationId xmlns:p14="http://schemas.microsoft.com/office/powerpoint/2010/main" val="13416001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内容占位符 4"/>
          <p:cNvSpPr>
            <a:spLocks noGrp="1"/>
          </p:cNvSpPr>
          <p:nvPr>
            <p:ph idx="4294967295"/>
          </p:nvPr>
        </p:nvSpPr>
        <p:spPr>
          <a:xfrm>
            <a:off x="1257300" y="623888"/>
            <a:ext cx="6540104" cy="594122"/>
          </a:xfrm>
          <a:solidFill>
            <a:srgbClr val="FFFF99"/>
          </a:solidFill>
          <a:ln>
            <a:solidFill>
              <a:srgbClr val="000000"/>
            </a:solidFill>
            <a:miter lim="800000"/>
            <a:headEnd/>
            <a:tailEnd/>
          </a:ln>
        </p:spPr>
        <p:txBody>
          <a:bodyPr/>
          <a:lstStyle/>
          <a:p>
            <a:pPr marL="0" indent="0" eaLnBrk="1" hangingPunct="1">
              <a:buNone/>
            </a:pPr>
            <a:r>
              <a:rPr lang="zh-CN" altLang="zh-CN" sz="1950" b="1" dirty="0"/>
              <a:t>（</a:t>
            </a:r>
            <a:r>
              <a:rPr lang="en-US" altLang="zh-CN" sz="1950" b="1" dirty="0"/>
              <a:t>1</a:t>
            </a:r>
            <a:r>
              <a:rPr lang="zh-CN" altLang="zh-CN" sz="1950" b="1" dirty="0"/>
              <a:t>） 物品的质量保证</a:t>
            </a:r>
            <a:r>
              <a:rPr lang="zh-CN" altLang="en-US" sz="1950" b="1" dirty="0"/>
              <a:t>：有符合要求的尺寸、规格、外观。</a:t>
            </a:r>
            <a:endParaRPr lang="zh-CN" altLang="zh-CN" sz="1950" b="1" dirty="0"/>
          </a:p>
          <a:p>
            <a:pPr marL="0" indent="0" eaLnBrk="1" hangingPunct="1">
              <a:buNone/>
            </a:pPr>
            <a:endParaRPr lang="en-US" altLang="zh-CN" sz="1950" dirty="0">
              <a:solidFill>
                <a:srgbClr val="000000"/>
              </a:solidFill>
            </a:endParaRPr>
          </a:p>
        </p:txBody>
      </p:sp>
      <p:sp>
        <p:nvSpPr>
          <p:cNvPr id="2" name="内容占位符 4"/>
          <p:cNvSpPr>
            <a:spLocks/>
          </p:cNvSpPr>
          <p:nvPr/>
        </p:nvSpPr>
        <p:spPr bwMode="auto">
          <a:xfrm>
            <a:off x="1257300" y="1314451"/>
            <a:ext cx="6629400" cy="689372"/>
          </a:xfrm>
          <a:prstGeom prst="rect">
            <a:avLst/>
          </a:prstGeom>
          <a:solidFill>
            <a:srgbClr val="FFCC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spcBef>
                <a:spcPct val="20000"/>
              </a:spcBef>
              <a:defRPr sz="3200">
                <a:solidFill>
                  <a:srgbClr val="FF0000"/>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indent="0" defTabSz="685800" eaLnBrk="1" fontAlgn="base" hangingPunct="1">
              <a:spcAft>
                <a:spcPct val="0"/>
              </a:spcAft>
              <a:buClr>
                <a:srgbClr val="477AB1"/>
              </a:buClr>
              <a:buSzPct val="50000"/>
              <a:buNone/>
              <a:defRPr/>
            </a:pPr>
            <a:r>
              <a:rPr lang="zh-CN" altLang="en-US" sz="1950" b="1" dirty="0">
                <a:solidFill>
                  <a:prstClr val="black"/>
                </a:solidFill>
                <a:latin typeface="Cambria"/>
                <a:ea typeface="华文楷体" panose="02010600040101010101" pitchFamily="2" charset="-122"/>
              </a:rPr>
              <a:t>（</a:t>
            </a:r>
            <a:r>
              <a:rPr lang="en-US" altLang="zh-CN" sz="1950" b="1" dirty="0">
                <a:solidFill>
                  <a:prstClr val="black"/>
                </a:solidFill>
                <a:latin typeface="Cambria"/>
                <a:ea typeface="华文楷体" panose="02010600040101010101" pitchFamily="2" charset="-122"/>
              </a:rPr>
              <a:t>2</a:t>
            </a:r>
            <a:r>
              <a:rPr lang="zh-CN" altLang="en-US" sz="1950" b="1" dirty="0">
                <a:solidFill>
                  <a:prstClr val="black"/>
                </a:solidFill>
                <a:latin typeface="Cambria"/>
                <a:ea typeface="华文楷体" panose="02010600040101010101" pitchFamily="2" charset="-122"/>
              </a:rPr>
              <a:t>）可靠性：保证物品和服务能在正确的时间、正确的地</a:t>
            </a:r>
            <a:endParaRPr lang="en-US" altLang="zh-CN" sz="1950" b="1" dirty="0">
              <a:solidFill>
                <a:prstClr val="black"/>
              </a:solidFill>
              <a:latin typeface="Cambria"/>
              <a:ea typeface="华文楷体" panose="02010600040101010101" pitchFamily="2" charset="-122"/>
            </a:endParaRPr>
          </a:p>
          <a:p>
            <a:pPr marL="0" lvl="1" indent="0" defTabSz="685800" eaLnBrk="1" fontAlgn="base" hangingPunct="1">
              <a:spcAft>
                <a:spcPct val="0"/>
              </a:spcAft>
              <a:buClr>
                <a:srgbClr val="477AB1"/>
              </a:buClr>
              <a:buSzPct val="50000"/>
              <a:buNone/>
              <a:defRPr/>
            </a:pPr>
            <a:r>
              <a:rPr lang="zh-CN" altLang="en-US" sz="1950" b="1" dirty="0">
                <a:solidFill>
                  <a:prstClr val="black"/>
                </a:solidFill>
                <a:latin typeface="Cambria"/>
                <a:ea typeface="华文楷体" panose="02010600040101010101" pitchFamily="2" charset="-122"/>
              </a:rPr>
              <a:t>点送达给正确的顾客。</a:t>
            </a:r>
            <a:endParaRPr lang="en-US" altLang="zh-CN" sz="1950" b="1" dirty="0">
              <a:solidFill>
                <a:prstClr val="black"/>
              </a:solidFill>
              <a:latin typeface="Cambria"/>
              <a:ea typeface="华文楷体" panose="02010600040101010101" pitchFamily="2" charset="-122"/>
            </a:endParaRPr>
          </a:p>
        </p:txBody>
      </p:sp>
      <p:sp>
        <p:nvSpPr>
          <p:cNvPr id="3" name="内容占位符 4"/>
          <p:cNvSpPr>
            <a:spLocks/>
          </p:cNvSpPr>
          <p:nvPr/>
        </p:nvSpPr>
        <p:spPr bwMode="auto">
          <a:xfrm>
            <a:off x="1282304" y="2159794"/>
            <a:ext cx="6572250" cy="809625"/>
          </a:xfrm>
          <a:prstGeom prst="rect">
            <a:avLst/>
          </a:prstGeom>
          <a:solidFill>
            <a:srgbClr val="99CC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spcBef>
                <a:spcPct val="20000"/>
              </a:spcBef>
              <a:defRPr sz="3200">
                <a:solidFill>
                  <a:srgbClr val="FF0000"/>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indent="0" defTabSz="685800" eaLnBrk="1" fontAlgn="base" hangingPunct="1">
              <a:spcAft>
                <a:spcPct val="0"/>
              </a:spcAft>
              <a:buClr>
                <a:srgbClr val="477AB1"/>
              </a:buClr>
              <a:buSzPct val="50000"/>
              <a:buNone/>
              <a:defRPr/>
            </a:pPr>
            <a:r>
              <a:rPr lang="zh-CN" altLang="en-US" sz="1950" dirty="0">
                <a:solidFill>
                  <a:srgbClr val="000000"/>
                </a:solidFill>
              </a:rPr>
              <a:t>（</a:t>
            </a:r>
            <a:r>
              <a:rPr lang="en-US" altLang="zh-CN" sz="1950" b="1" dirty="0">
                <a:solidFill>
                  <a:prstClr val="black"/>
                </a:solidFill>
                <a:latin typeface="Cambria"/>
                <a:ea typeface="华文楷体" panose="02010600040101010101" pitchFamily="2" charset="-122"/>
              </a:rPr>
              <a:t>3</a:t>
            </a:r>
            <a:r>
              <a:rPr lang="zh-CN" altLang="en-US" sz="1950" b="1" dirty="0">
                <a:solidFill>
                  <a:prstClr val="black"/>
                </a:solidFill>
                <a:latin typeface="Cambria"/>
                <a:ea typeface="华文楷体" panose="02010600040101010101" pitchFamily="2" charset="-122"/>
              </a:rPr>
              <a:t>）经济性：企业物流服务要在保证一定服务水平的情况</a:t>
            </a:r>
            <a:endParaRPr lang="en-US" altLang="zh-CN" sz="1950" b="1" dirty="0">
              <a:solidFill>
                <a:prstClr val="black"/>
              </a:solidFill>
              <a:latin typeface="Cambria"/>
              <a:ea typeface="华文楷体" panose="02010600040101010101" pitchFamily="2" charset="-122"/>
            </a:endParaRPr>
          </a:p>
          <a:p>
            <a:pPr marL="0" lvl="1" indent="0" defTabSz="685800" eaLnBrk="1" fontAlgn="base" hangingPunct="1">
              <a:spcAft>
                <a:spcPct val="0"/>
              </a:spcAft>
              <a:buClr>
                <a:srgbClr val="477AB1"/>
              </a:buClr>
              <a:buSzPct val="50000"/>
              <a:buNone/>
              <a:defRPr/>
            </a:pPr>
            <a:r>
              <a:rPr lang="zh-CN" altLang="en-US" sz="1950" b="1" dirty="0">
                <a:solidFill>
                  <a:prstClr val="black"/>
                </a:solidFill>
                <a:latin typeface="Cambria"/>
                <a:ea typeface="华文楷体" panose="02010600040101010101" pitchFamily="2" charset="-122"/>
              </a:rPr>
              <a:t>下实现物流总成本最低，或以最低总成本实现预期功能。</a:t>
            </a:r>
            <a:endParaRPr lang="en-US" altLang="zh-CN" sz="1950" b="1" dirty="0">
              <a:solidFill>
                <a:prstClr val="black"/>
              </a:solidFill>
              <a:latin typeface="Cambria"/>
              <a:ea typeface="华文楷体" panose="02010600040101010101" pitchFamily="2" charset="-122"/>
            </a:endParaRPr>
          </a:p>
        </p:txBody>
      </p:sp>
      <p:sp>
        <p:nvSpPr>
          <p:cNvPr id="4" name="内容占位符 4"/>
          <p:cNvSpPr>
            <a:spLocks/>
          </p:cNvSpPr>
          <p:nvPr/>
        </p:nvSpPr>
        <p:spPr bwMode="auto">
          <a:xfrm>
            <a:off x="1282304" y="3125391"/>
            <a:ext cx="6629400" cy="701278"/>
          </a:xfrm>
          <a:prstGeom prst="rect">
            <a:avLst/>
          </a:prstGeom>
          <a:solidFill>
            <a:srgbClr val="00FF00"/>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spcBef>
                <a:spcPct val="20000"/>
              </a:spcBef>
              <a:defRPr sz="3200">
                <a:solidFill>
                  <a:srgbClr val="FF0000"/>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indent="0" defTabSz="685800" eaLnBrk="1" fontAlgn="base" hangingPunct="1">
              <a:spcAft>
                <a:spcPct val="0"/>
              </a:spcAft>
              <a:buClr>
                <a:srgbClr val="477AB1"/>
              </a:buClr>
              <a:buSzPct val="50000"/>
              <a:buNone/>
              <a:defRPr/>
            </a:pPr>
            <a:r>
              <a:rPr lang="zh-CN" altLang="en-US" sz="1950" b="1" dirty="0">
                <a:solidFill>
                  <a:prstClr val="black"/>
                </a:solidFill>
                <a:latin typeface="Cambria"/>
                <a:ea typeface="华文楷体" panose="02010600040101010101" pitchFamily="2" charset="-122"/>
              </a:rPr>
              <a:t>（</a:t>
            </a:r>
            <a:r>
              <a:rPr lang="en-US" altLang="zh-CN" sz="1950" b="1" dirty="0">
                <a:solidFill>
                  <a:prstClr val="black"/>
                </a:solidFill>
                <a:latin typeface="Cambria"/>
                <a:ea typeface="华文楷体" panose="02010600040101010101" pitchFamily="2" charset="-122"/>
              </a:rPr>
              <a:t>4</a:t>
            </a:r>
            <a:r>
              <a:rPr lang="zh-CN" altLang="en-US" sz="1950" b="1" dirty="0">
                <a:solidFill>
                  <a:prstClr val="black"/>
                </a:solidFill>
                <a:latin typeface="Cambria"/>
                <a:ea typeface="华文楷体" panose="02010600040101010101" pitchFamily="2" charset="-122"/>
              </a:rPr>
              <a:t>）灵活性：指企业物流系统与生产节奏相匹配的能力，</a:t>
            </a:r>
            <a:endParaRPr lang="en-US" altLang="zh-CN" sz="1950" b="1" dirty="0">
              <a:solidFill>
                <a:prstClr val="black"/>
              </a:solidFill>
              <a:latin typeface="Cambria"/>
              <a:ea typeface="华文楷体" panose="02010600040101010101" pitchFamily="2" charset="-122"/>
            </a:endParaRPr>
          </a:p>
          <a:p>
            <a:pPr marL="0" lvl="1" indent="0" defTabSz="685800" eaLnBrk="1" fontAlgn="base" hangingPunct="1">
              <a:spcAft>
                <a:spcPct val="0"/>
              </a:spcAft>
              <a:buClr>
                <a:srgbClr val="477AB1"/>
              </a:buClr>
              <a:buSzPct val="50000"/>
              <a:buNone/>
              <a:defRPr/>
            </a:pPr>
            <a:r>
              <a:rPr lang="zh-CN" altLang="en-US" sz="1950" b="1" dirty="0">
                <a:solidFill>
                  <a:prstClr val="black"/>
                </a:solidFill>
                <a:latin typeface="Cambria"/>
                <a:ea typeface="华文楷体" panose="02010600040101010101" pitchFamily="2" charset="-122"/>
              </a:rPr>
              <a:t>以及方便调整物流路线及适应产品设计更改和产量变化能力。</a:t>
            </a:r>
            <a:endParaRPr lang="en-US" altLang="zh-CN" sz="1950" b="1" dirty="0">
              <a:solidFill>
                <a:prstClr val="black"/>
              </a:solidFill>
              <a:latin typeface="Cambria"/>
              <a:ea typeface="华文楷体" panose="02010600040101010101" pitchFamily="2" charset="-122"/>
            </a:endParaRPr>
          </a:p>
        </p:txBody>
      </p:sp>
      <p:sp>
        <p:nvSpPr>
          <p:cNvPr id="7" name="Rectangle 2">
            <a:extLst>
              <a:ext uri="{FF2B5EF4-FFF2-40B4-BE49-F238E27FC236}"/>
            </a:extLst>
          </p:cNvPr>
          <p:cNvSpPr txBox="1">
            <a:spLocks noRot="1" noChangeArrowheads="1"/>
          </p:cNvSpPr>
          <p:nvPr/>
        </p:nvSpPr>
        <p:spPr>
          <a:xfrm>
            <a:off x="1282304" y="23812"/>
            <a:ext cx="6515100" cy="719138"/>
          </a:xfrm>
          <a:prstGeom prst="rect">
            <a:avLst/>
          </a:prstGeom>
        </p:spPr>
        <p:txBody>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44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44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44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257175" indent="-257175" defTabSz="685800" eaLnBrk="1" hangingPunct="1">
              <a:spcBef>
                <a:spcPts val="450"/>
              </a:spcBef>
              <a:defRPr/>
            </a:pPr>
            <a:r>
              <a:rPr lang="en-US" altLang="zh-CN" sz="2850" b="1" dirty="0" smtClean="0">
                <a:solidFill>
                  <a:srgbClr val="001B36"/>
                </a:solidFill>
                <a:latin typeface="隶书" panose="02010509060101010101" pitchFamily="49" charset="-122"/>
              </a:rPr>
              <a:t>3.</a:t>
            </a:r>
            <a:r>
              <a:rPr lang="zh-CN" altLang="zh-CN" sz="2850" b="1" dirty="0" smtClean="0">
                <a:solidFill>
                  <a:srgbClr val="001B36"/>
                </a:solidFill>
                <a:latin typeface="隶书" panose="02010509060101010101" pitchFamily="49" charset="-122"/>
              </a:rPr>
              <a:t>企业</a:t>
            </a:r>
            <a:r>
              <a:rPr lang="zh-CN" altLang="zh-CN" sz="2850" b="1" dirty="0">
                <a:solidFill>
                  <a:srgbClr val="001B36"/>
                </a:solidFill>
                <a:latin typeface="隶书" panose="02010509060101010101" pitchFamily="49" charset="-122"/>
              </a:rPr>
              <a:t>物流质量管理的目标</a:t>
            </a:r>
            <a:r>
              <a:rPr lang="en-US" altLang="zh-CN" sz="2850" b="1" dirty="0">
                <a:solidFill>
                  <a:srgbClr val="001B36"/>
                </a:solidFill>
                <a:latin typeface="隶书" panose="02010509060101010101" pitchFamily="49" charset="-122"/>
              </a:rPr>
              <a:t> </a:t>
            </a:r>
            <a:endParaRPr lang="zh-CN" altLang="zh-CN" sz="2850" b="1" dirty="0">
              <a:solidFill>
                <a:srgbClr val="000000"/>
              </a:solidFill>
              <a:latin typeface="隶书" panose="02010509060101010101" pitchFamily="49" charset="-122"/>
            </a:endParaRPr>
          </a:p>
        </p:txBody>
      </p:sp>
      <p:sp>
        <p:nvSpPr>
          <p:cNvPr id="8" name="内容占位符 4"/>
          <p:cNvSpPr>
            <a:spLocks/>
          </p:cNvSpPr>
          <p:nvPr/>
        </p:nvSpPr>
        <p:spPr bwMode="auto">
          <a:xfrm>
            <a:off x="1284685" y="4010025"/>
            <a:ext cx="6629400" cy="701279"/>
          </a:xfrm>
          <a:prstGeom prst="rect">
            <a:avLst/>
          </a:prstGeom>
          <a:solidFill>
            <a:srgbClr val="FFC000"/>
          </a:solidFill>
          <a:ln w="9525" algn="ctr">
            <a:solidFill>
              <a:srgbClr val="000000"/>
            </a:solidFill>
            <a:miter lim="800000"/>
            <a:headEnd/>
            <a:tailEnd/>
          </a:ln>
          <a:effectLst/>
        </p:spPr>
        <p:txBody>
          <a:bodyPr wrap="none" anchor="ctr"/>
          <a:lstStyle>
            <a:lvl1pPr eaLnBrk="0" hangingPunct="0">
              <a:spcBef>
                <a:spcPct val="20000"/>
              </a:spcBef>
              <a:defRPr sz="3200">
                <a:solidFill>
                  <a:srgbClr val="FF0000"/>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marL="0" lvl="1" indent="0" defTabSz="685800" eaLnBrk="1" fontAlgn="base" hangingPunct="1">
              <a:spcAft>
                <a:spcPct val="0"/>
              </a:spcAft>
              <a:buClr>
                <a:srgbClr val="477AB1"/>
              </a:buClr>
              <a:buSzPct val="50000"/>
              <a:buNone/>
              <a:defRPr/>
            </a:pPr>
            <a:r>
              <a:rPr lang="zh-CN" altLang="en-US" sz="1950" b="1" dirty="0">
                <a:solidFill>
                  <a:prstClr val="black"/>
                </a:solidFill>
                <a:latin typeface="Cambria"/>
                <a:ea typeface="华文楷体" panose="02010600040101010101" pitchFamily="2" charset="-122"/>
              </a:rPr>
              <a:t>（</a:t>
            </a:r>
            <a:r>
              <a:rPr lang="en-US" altLang="zh-CN" sz="1950" b="1" dirty="0">
                <a:solidFill>
                  <a:prstClr val="black"/>
                </a:solidFill>
                <a:latin typeface="Cambria"/>
                <a:ea typeface="华文楷体" panose="02010600040101010101" pitchFamily="2" charset="-122"/>
              </a:rPr>
              <a:t>5</a:t>
            </a:r>
            <a:r>
              <a:rPr lang="zh-CN" altLang="en-US" sz="1950" b="1" dirty="0">
                <a:solidFill>
                  <a:prstClr val="black"/>
                </a:solidFill>
                <a:latin typeface="Cambria"/>
                <a:ea typeface="华文楷体" panose="02010600040101010101" pitchFamily="2" charset="-122"/>
              </a:rPr>
              <a:t>）安全性：包括物流对象的安全、人员的劳动强度、环境</a:t>
            </a:r>
            <a:endParaRPr lang="en-US" altLang="zh-CN" sz="1950" b="1" dirty="0">
              <a:solidFill>
                <a:prstClr val="black"/>
              </a:solidFill>
              <a:latin typeface="Cambria"/>
              <a:ea typeface="华文楷体" panose="02010600040101010101" pitchFamily="2" charset="-122"/>
            </a:endParaRPr>
          </a:p>
          <a:p>
            <a:pPr marL="0" lvl="1" indent="0" defTabSz="685800" eaLnBrk="1" fontAlgn="base" hangingPunct="1">
              <a:spcAft>
                <a:spcPct val="0"/>
              </a:spcAft>
              <a:buClr>
                <a:srgbClr val="477AB1"/>
              </a:buClr>
              <a:buSzPct val="50000"/>
              <a:buNone/>
              <a:defRPr/>
            </a:pPr>
            <a:r>
              <a:rPr lang="zh-CN" altLang="en-US" sz="1950" b="1" dirty="0">
                <a:solidFill>
                  <a:prstClr val="black"/>
                </a:solidFill>
                <a:latin typeface="Cambria"/>
                <a:ea typeface="华文楷体" panose="02010600040101010101" pitchFamily="2" charset="-122"/>
              </a:rPr>
              <a:t>保护及正常运行和事故状态下的安全保障。</a:t>
            </a:r>
            <a:endParaRPr lang="en-US" altLang="zh-CN" sz="1950" b="1" dirty="0">
              <a:solidFill>
                <a:prstClr val="black"/>
              </a:solidFill>
              <a:latin typeface="Cambria"/>
              <a:ea typeface="华文楷体" panose="02010600040101010101" pitchFamily="2" charset="-122"/>
            </a:endParaRPr>
          </a:p>
        </p:txBody>
      </p:sp>
    </p:spTree>
    <p:extLst>
      <p:ext uri="{BB962C8B-B14F-4D97-AF65-F5344CB8AC3E}">
        <p14:creationId xmlns:p14="http://schemas.microsoft.com/office/powerpoint/2010/main" val="3991558027"/>
      </p:ext>
    </p:extLst>
  </p:cSld>
  <p:clrMapOvr>
    <a:masterClrMapping/>
  </p:clrMapOvr>
  <p:transition spd="slow" advClick="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 to="" calcmode="lin" valueType="num">
                                      <p:cBhvr>
                                        <p:cTn id="7" dur="1" fill="hold"/>
                                        <p:tgtEl>
                                          <p:spTgt spid="3277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to="" calcmode="lin" valueType="num">
                                      <p:cBhvr>
                                        <p:cTn id="12" dur="1" fill="hold"/>
                                        <p:tgtEl>
                                          <p:spTgt spid="2">
                                            <p:txEl>
                                              <p:pRg st="0" end="0"/>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 to="" calcmode="lin" valueType="num">
                                      <p:cBhvr>
                                        <p:cTn id="17" dur="1" fill="hold"/>
                                        <p:tgtEl>
                                          <p:spTgt spid="2">
                                            <p:txEl>
                                              <p:pRg st="1" end="1"/>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to="" calcmode="lin" valueType="num">
                                      <p:cBhvr>
                                        <p:cTn id="22" dur="1" fill="hold"/>
                                        <p:tgtEl>
                                          <p:spTgt spid="3">
                                            <p:txEl>
                                              <p:pRg st="0" end="0"/>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to="" calcmode="lin" valueType="num">
                                      <p:cBhvr>
                                        <p:cTn id="27" dur="1" fill="hold"/>
                                        <p:tgtEl>
                                          <p:spTgt spid="3">
                                            <p:txEl>
                                              <p:pRg st="1" end="1"/>
                                            </p:txEl>
                                          </p:spTgt>
                                        </p:tgtEl>
                                        <p:attrNameLst>
                                          <p:attrName/>
                                        </p:attrNameLst>
                                      </p:cBhvr>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4" presetClass="entr" presetSubtype="0" fill="hold"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 to="" calcmode="lin" valueType="num">
                                      <p:cBhvr>
                                        <p:cTn id="32" dur="1" fill="hold"/>
                                        <p:tgtEl>
                                          <p:spTgt spid="4">
                                            <p:txEl>
                                              <p:pRg st="0" end="0"/>
                                            </p:txEl>
                                          </p:spTgt>
                                        </p:tgtEl>
                                        <p:attrNameLst>
                                          <p:attrName/>
                                        </p:attrNameLst>
                                      </p:cBhvr>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4" presetClass="entr" presetSubtype="0"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 to="" calcmode="lin" valueType="num">
                                      <p:cBhvr>
                                        <p:cTn id="37" dur="1" fill="hold"/>
                                        <p:tgtEl>
                                          <p:spTgt spid="4">
                                            <p:txEl>
                                              <p:pRg st="1" end="1"/>
                                            </p:txEl>
                                          </p:spTgt>
                                        </p:tgtEl>
                                        <p:attrNameLst>
                                          <p:attrName/>
                                        </p:attrNameLst>
                                      </p:cBhvr>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4" presetClass="entr" presetSubtype="0" fill="hold" nodeType="clickEffect">
                                  <p:stCondLst>
                                    <p:cond delay="0"/>
                                  </p:stCondLst>
                                  <p:childTnLst>
                                    <p:set>
                                      <p:cBhvr>
                                        <p:cTn id="41" dur="1" fill="hold">
                                          <p:stCondLst>
                                            <p:cond delay="0"/>
                                          </p:stCondLst>
                                        </p:cTn>
                                        <p:tgtEl>
                                          <p:spTgt spid="8">
                                            <p:txEl>
                                              <p:pRg st="0" end="0"/>
                                            </p:txEl>
                                          </p:spTgt>
                                        </p:tgtEl>
                                        <p:attrNameLst>
                                          <p:attrName>style.visibility</p:attrName>
                                        </p:attrNameLst>
                                      </p:cBhvr>
                                      <p:to>
                                        <p:strVal val="visible"/>
                                      </p:to>
                                    </p:set>
                                    <p:anim to="" calcmode="lin" valueType="num">
                                      <p:cBhvr>
                                        <p:cTn id="42" dur="1" fill="hold"/>
                                        <p:tgtEl>
                                          <p:spTgt spid="8">
                                            <p:txEl>
                                              <p:pRg st="0" end="0"/>
                                            </p:txEl>
                                          </p:spTgt>
                                        </p:tgtEl>
                                        <p:attrNameLst>
                                          <p:attrName/>
                                        </p:attrNameLst>
                                      </p:cBhvr>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24" presetClass="entr" presetSubtype="0" fill="hold" nodeType="clickEffect">
                                  <p:stCondLst>
                                    <p:cond delay="0"/>
                                  </p:stCondLst>
                                  <p:childTnLst>
                                    <p:set>
                                      <p:cBhvr>
                                        <p:cTn id="46" dur="1" fill="hold">
                                          <p:stCondLst>
                                            <p:cond delay="0"/>
                                          </p:stCondLst>
                                        </p:cTn>
                                        <p:tgtEl>
                                          <p:spTgt spid="8">
                                            <p:txEl>
                                              <p:pRg st="1" end="1"/>
                                            </p:txEl>
                                          </p:spTgt>
                                        </p:tgtEl>
                                        <p:attrNameLst>
                                          <p:attrName>style.visibility</p:attrName>
                                        </p:attrNameLst>
                                      </p:cBhvr>
                                      <p:to>
                                        <p:strVal val="visible"/>
                                      </p:to>
                                    </p:set>
                                    <p:anim to="" calcmode="lin" valueType="num">
                                      <p:cBhvr>
                                        <p:cTn id="47" dur="1" fill="hold"/>
                                        <p:tgtEl>
                                          <p:spTgt spid="8">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Rectangle 2"/>
          <p:cNvSpPr>
            <a:spLocks noGrp="1" noRot="1" noChangeArrowheads="1"/>
          </p:cNvSpPr>
          <p:nvPr>
            <p:ph type="title"/>
          </p:nvPr>
        </p:nvSpPr>
        <p:spPr>
          <a:xfrm>
            <a:off x="1543050" y="285750"/>
            <a:ext cx="6172200" cy="628650"/>
          </a:xfrm>
        </p:spPr>
        <p:txBody>
          <a:bodyPr rtlCol="0">
            <a:normAutofit/>
          </a:bodyPr>
          <a:lstStyle/>
          <a:p>
            <a:pPr eaLnBrk="1" fontAlgn="auto" hangingPunct="1">
              <a:spcAft>
                <a:spcPts val="0"/>
              </a:spcAft>
              <a:defRPr/>
            </a:pPr>
            <a:r>
              <a:rPr lang="zh-CN" altLang="zh-CN" b="1" dirty="0" smtClean="0">
                <a:latin typeface="+mn-ea"/>
                <a:ea typeface="+mn-ea"/>
              </a:rPr>
              <a:t>小实例</a:t>
            </a:r>
            <a:r>
              <a:rPr lang="zh-CN" altLang="en-US" b="1" dirty="0" smtClean="0">
                <a:latin typeface="+mn-ea"/>
                <a:ea typeface="+mn-ea"/>
              </a:rPr>
              <a:t>：企业物流环节</a:t>
            </a:r>
            <a:endParaRPr lang="zh-CN" altLang="en-US" b="1" dirty="0" smtClean="0">
              <a:solidFill>
                <a:srgbClr val="000000"/>
              </a:solidFill>
              <a:latin typeface="+mn-ea"/>
              <a:ea typeface="+mn-ea"/>
            </a:endParaRPr>
          </a:p>
        </p:txBody>
      </p:sp>
      <p:sp>
        <p:nvSpPr>
          <p:cNvPr id="62467" name="Rectangle 4"/>
          <p:cNvSpPr>
            <a:spLocks noGrp="1" noChangeArrowheads="1"/>
          </p:cNvSpPr>
          <p:nvPr>
            <p:ph idx="1"/>
          </p:nvPr>
        </p:nvSpPr>
        <p:spPr>
          <a:xfrm>
            <a:off x="1428750" y="1028700"/>
            <a:ext cx="6348413" cy="3657600"/>
          </a:xfrm>
        </p:spPr>
        <p:txBody>
          <a:bodyPr rtlCol="0">
            <a:normAutofit fontScale="47500" lnSpcReduction="20000"/>
          </a:bodyPr>
          <a:lstStyle/>
          <a:p>
            <a:pPr>
              <a:lnSpc>
                <a:spcPct val="120000"/>
              </a:lnSpc>
              <a:defRPr/>
            </a:pPr>
            <a:r>
              <a:rPr lang="zh-CN" altLang="zh-CN" sz="4425" dirty="0"/>
              <a:t>我向一家书店订购一箱</a:t>
            </a:r>
            <a:r>
              <a:rPr lang="en-US" altLang="zh-CN" sz="4425" dirty="0"/>
              <a:t>24</a:t>
            </a:r>
            <a:r>
              <a:rPr lang="zh-CN" altLang="zh-CN" sz="4425" dirty="0"/>
              <a:t>本一英寸半宽的环式活页笔记本，结果只来了</a:t>
            </a:r>
            <a:r>
              <a:rPr lang="en-US" altLang="zh-CN" sz="4425" dirty="0"/>
              <a:t>12</a:t>
            </a:r>
            <a:r>
              <a:rPr lang="zh-CN" altLang="zh-CN" sz="4425" dirty="0"/>
              <a:t>本。我向书店抱怨以后，他们送来了其余</a:t>
            </a:r>
            <a:r>
              <a:rPr lang="en-US" altLang="zh-CN" sz="4425" dirty="0"/>
              <a:t>12</a:t>
            </a:r>
            <a:r>
              <a:rPr lang="zh-CN" altLang="zh-CN" sz="4425" dirty="0"/>
              <a:t>本。当我一本一本地检查，发现其中一本环套无法合拢，根本不能用。照理说，一次购买</a:t>
            </a:r>
            <a:r>
              <a:rPr lang="en-US" altLang="zh-CN" sz="4425" dirty="0"/>
              <a:t>24</a:t>
            </a:r>
            <a:r>
              <a:rPr lang="zh-CN" altLang="zh-CN" sz="4425" dirty="0"/>
              <a:t>本，应该享有折扣，可是书店依然全额索价，当我提及此事时，他们还解释：处理订单</a:t>
            </a:r>
            <a:r>
              <a:rPr lang="zh-CN" altLang="zh-CN" sz="4425" dirty="0" smtClean="0"/>
              <a:t>的</a:t>
            </a:r>
            <a:r>
              <a:rPr lang="zh-CN" altLang="en-US" sz="4425" dirty="0" smtClean="0"/>
              <a:t>员工</a:t>
            </a:r>
            <a:r>
              <a:rPr lang="zh-CN" altLang="zh-CN" sz="4425" dirty="0" smtClean="0"/>
              <a:t>是</a:t>
            </a:r>
            <a:r>
              <a:rPr lang="zh-CN" altLang="zh-CN" sz="4425" dirty="0"/>
              <a:t>新来的。</a:t>
            </a:r>
            <a:endParaRPr lang="en-US" altLang="zh-CN" sz="4425" dirty="0"/>
          </a:p>
          <a:p>
            <a:pPr>
              <a:lnSpc>
                <a:spcPct val="120000"/>
              </a:lnSpc>
              <a:defRPr/>
            </a:pPr>
            <a:r>
              <a:rPr lang="zh-CN" altLang="en-US" sz="4425" dirty="0"/>
              <a:t>思考：</a:t>
            </a:r>
            <a:endParaRPr lang="en-US" altLang="zh-CN" sz="4425" dirty="0"/>
          </a:p>
          <a:p>
            <a:pPr>
              <a:lnSpc>
                <a:spcPct val="120000"/>
              </a:lnSpc>
              <a:defRPr/>
            </a:pPr>
            <a:r>
              <a:rPr lang="zh-CN" altLang="zh-CN" sz="4425" dirty="0"/>
              <a:t>上面的例子中是企业物流的哪个环节出了问题？原因是什么？如何避免？</a:t>
            </a:r>
          </a:p>
          <a:p>
            <a:pPr>
              <a:defRPr/>
            </a:pPr>
            <a:endParaRPr lang="zh-CN" altLang="zh-CN" sz="3600" dirty="0"/>
          </a:p>
          <a:p>
            <a:pPr eaLnBrk="1" fontAlgn="auto" hangingPunct="1">
              <a:spcBef>
                <a:spcPct val="0"/>
              </a:spcBef>
              <a:spcAft>
                <a:spcPts val="0"/>
              </a:spcAft>
              <a:buClrTx/>
              <a:buSzTx/>
              <a:buNone/>
              <a:defRPr/>
            </a:pPr>
            <a:endParaRPr lang="zh-CN" altLang="en-US" sz="3600" b="1" dirty="0">
              <a:solidFill>
                <a:srgbClr val="0000FF"/>
              </a:solidFill>
              <a:latin typeface="+mn-ea"/>
            </a:endParaRPr>
          </a:p>
        </p:txBody>
      </p:sp>
    </p:spTree>
    <p:extLst>
      <p:ext uri="{BB962C8B-B14F-4D97-AF65-F5344CB8AC3E}">
        <p14:creationId xmlns:p14="http://schemas.microsoft.com/office/powerpoint/2010/main" val="4086491642"/>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AutoShape 3"/>
          <p:cNvSpPr>
            <a:spLocks noChangeArrowheads="1"/>
          </p:cNvSpPr>
          <p:nvPr/>
        </p:nvSpPr>
        <p:spPr bwMode="gray">
          <a:xfrm>
            <a:off x="1485901" y="3143250"/>
            <a:ext cx="1907381" cy="1200150"/>
          </a:xfrm>
          <a:prstGeom prst="roundRect">
            <a:avLst>
              <a:gd name="adj" fmla="val 12699"/>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3" name="Text Box 4"/>
          <p:cNvSpPr txBox="1">
            <a:spLocks noChangeArrowheads="1"/>
          </p:cNvSpPr>
          <p:nvPr/>
        </p:nvSpPr>
        <p:spPr bwMode="black">
          <a:xfrm>
            <a:off x="3831431" y="2671763"/>
            <a:ext cx="1428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物流质量</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p:txBody>
      </p:sp>
      <p:sp>
        <p:nvSpPr>
          <p:cNvPr id="87044" name="AutoShape 5"/>
          <p:cNvSpPr>
            <a:spLocks noChangeArrowheads="1"/>
          </p:cNvSpPr>
          <p:nvPr/>
        </p:nvSpPr>
        <p:spPr bwMode="gray">
          <a:xfrm>
            <a:off x="1526381" y="346471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5" name="Text Box 9"/>
          <p:cNvSpPr txBox="1">
            <a:spLocks noChangeArrowheads="1"/>
          </p:cNvSpPr>
          <p:nvPr/>
        </p:nvSpPr>
        <p:spPr bwMode="gray">
          <a:xfrm>
            <a:off x="1557338" y="3523060"/>
            <a:ext cx="17371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物流工作</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质量管理</a:t>
            </a:r>
          </a:p>
        </p:txBody>
      </p:sp>
      <p:sp>
        <p:nvSpPr>
          <p:cNvPr id="87046" name="AutoShape 8"/>
          <p:cNvSpPr>
            <a:spLocks noChangeArrowheads="1"/>
          </p:cNvSpPr>
          <p:nvPr/>
        </p:nvSpPr>
        <p:spPr bwMode="gray">
          <a:xfrm>
            <a:off x="1485901" y="1371600"/>
            <a:ext cx="1907381" cy="1200150"/>
          </a:xfrm>
          <a:prstGeom prst="roundRect">
            <a:avLst>
              <a:gd name="adj" fmla="val 12699"/>
            </a:avLst>
          </a:prstGeom>
          <a:solidFill>
            <a:schemeClr val="folHlink"/>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7" name="AutoShape 9"/>
          <p:cNvSpPr>
            <a:spLocks noChangeArrowheads="1"/>
          </p:cNvSpPr>
          <p:nvPr/>
        </p:nvSpPr>
        <p:spPr bwMode="gray">
          <a:xfrm>
            <a:off x="1526381" y="169306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48" name="Text Box 9"/>
          <p:cNvSpPr txBox="1">
            <a:spLocks noChangeArrowheads="1"/>
          </p:cNvSpPr>
          <p:nvPr/>
        </p:nvSpPr>
        <p:spPr bwMode="gray">
          <a:xfrm>
            <a:off x="1557338" y="1751410"/>
            <a:ext cx="15216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rPr>
              <a:t>物流商品质量管理</a:t>
            </a:r>
            <a:endParaRPr lang="en-US" altLang="zh-CN" sz="2400" b="1">
              <a:solidFill>
                <a:srgbClr val="333333"/>
              </a:solidFill>
              <a:latin typeface="Arial Black" panose="020B0A04020102020204" pitchFamily="34" charset="0"/>
              <a:ea typeface="宋体" panose="02010600030101010101" pitchFamily="2" charset="-122"/>
            </a:endParaRPr>
          </a:p>
        </p:txBody>
      </p:sp>
      <p:sp>
        <p:nvSpPr>
          <p:cNvPr id="87049" name="AutoShape 12"/>
          <p:cNvSpPr>
            <a:spLocks noChangeArrowheads="1"/>
          </p:cNvSpPr>
          <p:nvPr/>
        </p:nvSpPr>
        <p:spPr bwMode="gray">
          <a:xfrm>
            <a:off x="5693569" y="3143250"/>
            <a:ext cx="1907381" cy="1200150"/>
          </a:xfrm>
          <a:prstGeom prst="roundRect">
            <a:avLst>
              <a:gd name="adj" fmla="val 12699"/>
            </a:avLst>
          </a:prstGeom>
          <a:solidFill>
            <a:schemeClr val="hlink"/>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0" name="AutoShape 13"/>
          <p:cNvSpPr>
            <a:spLocks noChangeArrowheads="1"/>
          </p:cNvSpPr>
          <p:nvPr/>
        </p:nvSpPr>
        <p:spPr bwMode="gray">
          <a:xfrm>
            <a:off x="5734050" y="346471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1" name="Text Box 9"/>
          <p:cNvSpPr txBox="1">
            <a:spLocks noChangeArrowheads="1"/>
          </p:cNvSpPr>
          <p:nvPr/>
        </p:nvSpPr>
        <p:spPr bwMode="gray">
          <a:xfrm>
            <a:off x="5765007" y="3523060"/>
            <a:ext cx="17371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物流工程</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质量管理</a:t>
            </a:r>
          </a:p>
        </p:txBody>
      </p:sp>
      <p:sp>
        <p:nvSpPr>
          <p:cNvPr id="87052" name="AutoShape 16"/>
          <p:cNvSpPr>
            <a:spLocks noChangeArrowheads="1"/>
          </p:cNvSpPr>
          <p:nvPr/>
        </p:nvSpPr>
        <p:spPr bwMode="gray">
          <a:xfrm>
            <a:off x="5693569" y="1371600"/>
            <a:ext cx="1907381" cy="1200150"/>
          </a:xfrm>
          <a:prstGeom prst="roundRect">
            <a:avLst>
              <a:gd name="adj" fmla="val 12699"/>
            </a:avLst>
          </a:prstGeom>
          <a:solidFill>
            <a:schemeClr val="accent2"/>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3" name="AutoShape 17"/>
          <p:cNvSpPr>
            <a:spLocks noChangeArrowheads="1"/>
          </p:cNvSpPr>
          <p:nvPr/>
        </p:nvSpPr>
        <p:spPr bwMode="gray">
          <a:xfrm>
            <a:off x="5734050" y="1693069"/>
            <a:ext cx="1806179" cy="835819"/>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4" name="Text Box 9"/>
          <p:cNvSpPr txBox="1">
            <a:spLocks noChangeArrowheads="1"/>
          </p:cNvSpPr>
          <p:nvPr/>
        </p:nvSpPr>
        <p:spPr bwMode="gray">
          <a:xfrm>
            <a:off x="5706666" y="1762125"/>
            <a:ext cx="173712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物流服务</a:t>
            </a:r>
            <a:endParaRPr lang="en-US" altLang="zh-CN" sz="2400" b="1">
              <a:solidFill>
                <a:srgbClr val="333333"/>
              </a:solidFill>
              <a:latin typeface="Arial Black" panose="020B0A04020102020204" pitchFamily="34" charset="0"/>
              <a:ea typeface="宋体" panose="02010600030101010101" pitchFamily="2" charset="-122"/>
              <a:cs typeface="Arial" panose="020B0604020202020204" pitchFamily="34" charset="0"/>
            </a:endParaRPr>
          </a:p>
          <a:p>
            <a:pPr algn="ctr" defTabSz="685800" eaLnBrk="0" fontAlgn="base" hangingPunct="0">
              <a:spcBef>
                <a:spcPct val="0"/>
              </a:spcBef>
              <a:spcAft>
                <a:spcPct val="0"/>
              </a:spcAft>
              <a:buClrTx/>
              <a:buSzTx/>
              <a:buNone/>
            </a:pPr>
            <a:r>
              <a:rPr lang="zh-CN" altLang="en-US" sz="2400" b="1">
                <a:solidFill>
                  <a:srgbClr val="333333"/>
                </a:solidFill>
                <a:latin typeface="Arial Black" panose="020B0A04020102020204" pitchFamily="34" charset="0"/>
                <a:ea typeface="宋体" panose="02010600030101010101" pitchFamily="2" charset="-122"/>
                <a:cs typeface="Arial" panose="020B0604020202020204" pitchFamily="34" charset="0"/>
              </a:rPr>
              <a:t>质量管理</a:t>
            </a:r>
          </a:p>
        </p:txBody>
      </p:sp>
      <p:grpSp>
        <p:nvGrpSpPr>
          <p:cNvPr id="87055" name="Group 20"/>
          <p:cNvGrpSpPr>
            <a:grpSpLocks/>
          </p:cNvGrpSpPr>
          <p:nvPr/>
        </p:nvGrpSpPr>
        <p:grpSpPr bwMode="auto">
          <a:xfrm>
            <a:off x="3437335" y="1762126"/>
            <a:ext cx="2256234" cy="2156222"/>
            <a:chOff x="1968" y="1488"/>
            <a:chExt cx="1776" cy="1766"/>
          </a:xfrm>
        </p:grpSpPr>
        <p:sp>
          <p:nvSpPr>
            <p:cNvPr id="14357" name="AutoShape 21"/>
            <p:cNvSpPr>
              <a:spLocks noChangeArrowheads="1"/>
            </p:cNvSpPr>
            <p:nvPr/>
          </p:nvSpPr>
          <p:spPr bwMode="gray">
            <a:xfrm rot="6774404">
              <a:off x="2004" y="1578"/>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hlink">
                    <a:gamma/>
                    <a:shade val="0"/>
                    <a:invGamma/>
                  </a:schemeClr>
                </a:gs>
                <a:gs pos="100000">
                  <a:schemeClr val="hlink"/>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hlink"/>
              </a:extrusionClr>
            </a:sp3d>
          </p:spPr>
          <p:txBody>
            <a:bodyPr wrap="none" anchor="ctr">
              <a:flatTx/>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sp>
          <p:nvSpPr>
            <p:cNvPr id="14358" name="AutoShape 22"/>
            <p:cNvSpPr>
              <a:spLocks noChangeArrowheads="1"/>
            </p:cNvSpPr>
            <p:nvPr/>
          </p:nvSpPr>
          <p:spPr bwMode="gray">
            <a:xfrm rot="12174404">
              <a:off x="1968" y="1567"/>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1">
                    <a:gamma/>
                    <a:shade val="0"/>
                    <a:invGamma/>
                  </a:schemeClr>
                </a:gs>
                <a:gs pos="100000">
                  <a:srgbClr val="66FF99"/>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1"/>
              </a:extrusionClr>
            </a:sp3d>
          </p:spPr>
          <p:txBody>
            <a:bodyPr wrap="none" anchor="ctr">
              <a:flatTx/>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7059" name="AutoShape 23"/>
            <p:cNvSpPr>
              <a:spLocks noChangeArrowheads="1"/>
            </p:cNvSpPr>
            <p:nvPr/>
          </p:nvSpPr>
          <p:spPr bwMode="gray">
            <a:xfrm rot="-4025596">
              <a:off x="2029" y="1500"/>
              <a:ext cx="1688" cy="16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61 w 21600"/>
                <a:gd name="T19" fmla="*/ 3167 h 21600"/>
                <a:gd name="T20" fmla="*/ 18439 w 21600"/>
                <a:gd name="T21" fmla="*/ 18433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FFFF00"/>
                </a:gs>
                <a:gs pos="100000">
                  <a:schemeClr val="folHlink"/>
                </a:gs>
              </a:gsLst>
              <a:lin ang="2700000" scaled="1"/>
            </a:gradFill>
            <a:ln w="9525">
              <a:round/>
              <a:headEnd/>
              <a:tailEnd/>
            </a:ln>
            <a:scene3d>
              <a:camera prst="legacyObliqueTopRight"/>
              <a:lightRig rig="legacyFlat3" dir="b"/>
            </a:scene3d>
            <a:sp3d extrusionH="176200" prstMaterial="legacyMatte">
              <a:bevelT w="13500" h="13500" prst="angle"/>
              <a:bevelB w="13500" h="13500" prst="angle"/>
              <a:extrusionClr>
                <a:schemeClr val="folHlink"/>
              </a:extrusionClr>
              <a:contourClr>
                <a:srgbClr val="FFFF00"/>
              </a:contourClr>
            </a:sp3d>
          </p:spPr>
          <p:txBody>
            <a:bodyPr wrap="none" anchor="ctr">
              <a:flatTx/>
            </a:bodyP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4360" name="AutoShape 24"/>
            <p:cNvSpPr>
              <a:spLocks noChangeArrowheads="1"/>
            </p:cNvSpPr>
            <p:nvPr/>
          </p:nvSpPr>
          <p:spPr bwMode="gray">
            <a:xfrm rot="22974404">
              <a:off x="2056" y="1536"/>
              <a:ext cx="1688" cy="1668"/>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2">
                    <a:gamma/>
                    <a:shade val="0"/>
                    <a:invGamma/>
                  </a:schemeClr>
                </a:gs>
                <a:gs pos="100000">
                  <a:srgbClr val="FF0000"/>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2"/>
              </a:extrusionClr>
            </a:sp3d>
          </p:spPr>
          <p:txBody>
            <a:bodyPr wrap="none" anchor="ctr">
              <a:flatTx/>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grpSp>
      <p:sp>
        <p:nvSpPr>
          <p:cNvPr id="23" name="标题 1">
            <a:extLst>
              <a:ext uri="{FF2B5EF4-FFF2-40B4-BE49-F238E27FC236}"/>
            </a:extLst>
          </p:cNvPr>
          <p:cNvSpPr txBox="1">
            <a:spLocks/>
          </p:cNvSpPr>
          <p:nvPr/>
        </p:nvSpPr>
        <p:spPr>
          <a:xfrm>
            <a:off x="98972" y="168098"/>
            <a:ext cx="7344816" cy="571500"/>
          </a:xfrm>
          <a:prstGeom prst="rect">
            <a:avLst/>
          </a:prstGeom>
        </p:spPr>
        <p:txBody>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44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44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44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marL="257175" indent="-257175" defTabSz="685800" eaLnBrk="1" hangingPunct="1">
              <a:spcBef>
                <a:spcPts val="450"/>
              </a:spcBef>
              <a:defRPr/>
            </a:pPr>
            <a:r>
              <a:rPr lang="zh-CN" altLang="en-US" sz="2850" b="1" dirty="0" smtClean="0">
                <a:solidFill>
                  <a:srgbClr val="000000"/>
                </a:solidFill>
                <a:latin typeface="隶书" panose="02010509060101010101" pitchFamily="49" charset="-122"/>
              </a:rPr>
              <a:t>二、</a:t>
            </a:r>
            <a:r>
              <a:rPr lang="zh-CN" altLang="zh-CN" sz="2850" b="1" dirty="0" smtClean="0">
                <a:solidFill>
                  <a:srgbClr val="000000"/>
                </a:solidFill>
                <a:latin typeface="隶书" panose="02010509060101010101" pitchFamily="49" charset="-122"/>
              </a:rPr>
              <a:t>企业</a:t>
            </a:r>
            <a:r>
              <a:rPr lang="zh-CN" altLang="zh-CN" sz="2850" b="1" dirty="0">
                <a:solidFill>
                  <a:srgbClr val="000000"/>
                </a:solidFill>
                <a:latin typeface="隶书" panose="02010509060101010101" pitchFamily="49" charset="-122"/>
              </a:rPr>
              <a:t>物流质量管理的主要</a:t>
            </a:r>
            <a:r>
              <a:rPr lang="zh-CN" altLang="zh-CN" sz="2850" b="1" dirty="0" smtClean="0">
                <a:solidFill>
                  <a:srgbClr val="000000"/>
                </a:solidFill>
                <a:latin typeface="隶书" panose="02010509060101010101" pitchFamily="49" charset="-122"/>
              </a:rPr>
              <a:t>内容</a:t>
            </a:r>
            <a:endParaRPr lang="zh-CN" altLang="en-US" sz="2850" b="1" dirty="0">
              <a:solidFill>
                <a:srgbClr val="000000"/>
              </a:solidFill>
              <a:latin typeface="隶书" panose="02010509060101010101" pitchFamily="49" charset="-122"/>
            </a:endParaRPr>
          </a:p>
        </p:txBody>
      </p:sp>
    </p:spTree>
    <p:extLst>
      <p:ext uri="{BB962C8B-B14F-4D97-AF65-F5344CB8AC3E}">
        <p14:creationId xmlns:p14="http://schemas.microsoft.com/office/powerpoint/2010/main" val="302781014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Freeform 3"/>
          <p:cNvSpPr>
            <a:spLocks/>
          </p:cNvSpPr>
          <p:nvPr/>
        </p:nvSpPr>
        <p:spPr bwMode="gray">
          <a:xfrm>
            <a:off x="3095625" y="2132410"/>
            <a:ext cx="1425179" cy="1032272"/>
          </a:xfrm>
          <a:custGeom>
            <a:avLst/>
            <a:gdLst>
              <a:gd name="T0" fmla="*/ 0 w 735"/>
              <a:gd name="T1" fmla="*/ 0 h 532"/>
              <a:gd name="T2" fmla="*/ 2147483646 w 735"/>
              <a:gd name="T3" fmla="*/ 2147483646 h 532"/>
              <a:gd name="T4" fmla="*/ 2147483646 w 735"/>
              <a:gd name="T5" fmla="*/ 2147483646 h 532"/>
              <a:gd name="T6" fmla="*/ 2147483646 w 735"/>
              <a:gd name="T7" fmla="*/ 2147483646 h 532"/>
              <a:gd name="T8" fmla="*/ 2147483646 w 735"/>
              <a:gd name="T9" fmla="*/ 2147483646 h 532"/>
              <a:gd name="T10" fmla="*/ 2147483646 w 735"/>
              <a:gd name="T11" fmla="*/ 2147483646 h 532"/>
              <a:gd name="T12" fmla="*/ 2147483646 w 735"/>
              <a:gd name="T13" fmla="*/ 2147483646 h 532"/>
              <a:gd name="T14" fmla="*/ 2147483646 w 735"/>
              <a:gd name="T15" fmla="*/ 2147483646 h 532"/>
              <a:gd name="T16" fmla="*/ 2147483646 w 735"/>
              <a:gd name="T17" fmla="*/ 2147483646 h 532"/>
              <a:gd name="T18" fmla="*/ 2147483646 w 735"/>
              <a:gd name="T19" fmla="*/ 2147483646 h 532"/>
              <a:gd name="T20" fmla="*/ 2147483646 w 735"/>
              <a:gd name="T21" fmla="*/ 2147483646 h 532"/>
              <a:gd name="T22" fmla="*/ 2147483646 w 735"/>
              <a:gd name="T23" fmla="*/ 2147483646 h 532"/>
              <a:gd name="T24" fmla="*/ 2147483646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89091" name="Freeform 4"/>
          <p:cNvSpPr>
            <a:spLocks/>
          </p:cNvSpPr>
          <p:nvPr/>
        </p:nvSpPr>
        <p:spPr bwMode="gray">
          <a:xfrm>
            <a:off x="4535091" y="2083594"/>
            <a:ext cx="275034" cy="1171575"/>
          </a:xfrm>
          <a:custGeom>
            <a:avLst/>
            <a:gdLst>
              <a:gd name="T0" fmla="*/ 2147483646 w 142"/>
              <a:gd name="T1" fmla="*/ 2147483646 h 604"/>
              <a:gd name="T2" fmla="*/ 2147483646 w 142"/>
              <a:gd name="T3" fmla="*/ 2147483646 h 604"/>
              <a:gd name="T4" fmla="*/ 0 w 142"/>
              <a:gd name="T5" fmla="*/ 2147483646 h 604"/>
              <a:gd name="T6" fmla="*/ 2147483646 w 142"/>
              <a:gd name="T7" fmla="*/ 2147483646 h 604"/>
              <a:gd name="T8" fmla="*/ 2147483646 w 142"/>
              <a:gd name="T9" fmla="*/ 2147483646 h 604"/>
              <a:gd name="T10" fmla="*/ 2147483646 w 142"/>
              <a:gd name="T11" fmla="*/ 2147483646 h 604"/>
              <a:gd name="T12" fmla="*/ 2147483646 w 142"/>
              <a:gd name="T13" fmla="*/ 0 h 604"/>
              <a:gd name="T14" fmla="*/ 2147483646 w 142"/>
              <a:gd name="T15" fmla="*/ 214748364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80808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89092" name="Freeform 5"/>
          <p:cNvSpPr>
            <a:spLocks/>
          </p:cNvSpPr>
          <p:nvPr/>
        </p:nvSpPr>
        <p:spPr bwMode="gray">
          <a:xfrm flipH="1">
            <a:off x="4835129" y="2132410"/>
            <a:ext cx="1425178" cy="1032272"/>
          </a:xfrm>
          <a:custGeom>
            <a:avLst/>
            <a:gdLst>
              <a:gd name="T0" fmla="*/ 0 w 735"/>
              <a:gd name="T1" fmla="*/ 0 h 532"/>
              <a:gd name="T2" fmla="*/ 2147483646 w 735"/>
              <a:gd name="T3" fmla="*/ 2147483646 h 532"/>
              <a:gd name="T4" fmla="*/ 2147483646 w 735"/>
              <a:gd name="T5" fmla="*/ 2147483646 h 532"/>
              <a:gd name="T6" fmla="*/ 2147483646 w 735"/>
              <a:gd name="T7" fmla="*/ 2147483646 h 532"/>
              <a:gd name="T8" fmla="*/ 2147483646 w 735"/>
              <a:gd name="T9" fmla="*/ 2147483646 h 532"/>
              <a:gd name="T10" fmla="*/ 2147483646 w 735"/>
              <a:gd name="T11" fmla="*/ 2147483646 h 532"/>
              <a:gd name="T12" fmla="*/ 2147483646 w 735"/>
              <a:gd name="T13" fmla="*/ 2147483646 h 532"/>
              <a:gd name="T14" fmla="*/ 2147483646 w 735"/>
              <a:gd name="T15" fmla="*/ 2147483646 h 532"/>
              <a:gd name="T16" fmla="*/ 2147483646 w 735"/>
              <a:gd name="T17" fmla="*/ 2147483646 h 532"/>
              <a:gd name="T18" fmla="*/ 2147483646 w 735"/>
              <a:gd name="T19" fmla="*/ 2147483646 h 532"/>
              <a:gd name="T20" fmla="*/ 2147483646 w 735"/>
              <a:gd name="T21" fmla="*/ 2147483646 h 532"/>
              <a:gd name="T22" fmla="*/ 2147483646 w 735"/>
              <a:gd name="T23" fmla="*/ 2147483646 h 532"/>
              <a:gd name="T24" fmla="*/ 2147483646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80808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nvGrpSpPr>
          <p:cNvPr id="89093" name="Group 6"/>
          <p:cNvGrpSpPr>
            <a:grpSpLocks/>
          </p:cNvGrpSpPr>
          <p:nvPr/>
        </p:nvGrpSpPr>
        <p:grpSpPr bwMode="auto">
          <a:xfrm>
            <a:off x="2824163" y="1233488"/>
            <a:ext cx="1021556" cy="991791"/>
            <a:chOff x="4320" y="1152"/>
            <a:chExt cx="414" cy="402"/>
          </a:xfrm>
        </p:grpSpPr>
        <p:sp>
          <p:nvSpPr>
            <p:cNvPr id="16391" name="AutoShape 7"/>
            <p:cNvSpPr>
              <a:spLocks noChangeArrowheads="1"/>
            </p:cNvSpPr>
            <p:nvPr/>
          </p:nvSpPr>
          <p:spPr bwMode="gray">
            <a:xfrm>
              <a:off x="4320" y="1152"/>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sp>
          <p:nvSpPr>
            <p:cNvPr id="16392" name="Freeform 8"/>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w="0">
              <a:noFill/>
              <a:prstDash val="solid"/>
              <a:round/>
              <a:headEnd/>
              <a:tailEnd/>
            </a:ln>
          </p:spPr>
          <p:txBody>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grpSp>
      <p:sp>
        <p:nvSpPr>
          <p:cNvPr id="89094" name="Rectangle 9"/>
          <p:cNvSpPr>
            <a:spLocks noChangeArrowheads="1"/>
          </p:cNvSpPr>
          <p:nvPr/>
        </p:nvSpPr>
        <p:spPr bwMode="gray">
          <a:xfrm>
            <a:off x="2897982" y="1346598"/>
            <a:ext cx="86439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2400" b="1">
                <a:solidFill>
                  <a:srgbClr val="FFFFFF"/>
                </a:solidFill>
                <a:latin typeface="Arial" panose="020B0604020202020204" pitchFamily="34" charset="0"/>
                <a:ea typeface="宋体" panose="02010600030101010101" pitchFamily="2" charset="-122"/>
                <a:cs typeface="Arial" panose="020B0604020202020204" pitchFamily="34" charset="0"/>
              </a:rPr>
              <a:t>数量保护</a:t>
            </a:r>
          </a:p>
        </p:txBody>
      </p:sp>
      <p:grpSp>
        <p:nvGrpSpPr>
          <p:cNvPr id="89095" name="Group 10"/>
          <p:cNvGrpSpPr>
            <a:grpSpLocks/>
          </p:cNvGrpSpPr>
          <p:nvPr/>
        </p:nvGrpSpPr>
        <p:grpSpPr bwMode="auto">
          <a:xfrm>
            <a:off x="4158854" y="1233488"/>
            <a:ext cx="1021556" cy="991791"/>
            <a:chOff x="4320" y="1152"/>
            <a:chExt cx="414" cy="402"/>
          </a:xfrm>
        </p:grpSpPr>
        <p:sp>
          <p:nvSpPr>
            <p:cNvPr id="16395" name="AutoShape 11"/>
            <p:cNvSpPr>
              <a:spLocks noChangeArrowheads="1"/>
            </p:cNvSpPr>
            <p:nvPr/>
          </p:nvSpPr>
          <p:spPr bwMode="gray">
            <a:xfrm>
              <a:off x="4320" y="1152"/>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sp>
          <p:nvSpPr>
            <p:cNvPr id="16396" name="Freeform 12"/>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w="0">
              <a:noFill/>
              <a:prstDash val="solid"/>
              <a:round/>
              <a:headEnd/>
              <a:tailEnd/>
            </a:ln>
          </p:spPr>
          <p:txBody>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grpSp>
      <p:grpSp>
        <p:nvGrpSpPr>
          <p:cNvPr id="89096" name="Group 13"/>
          <p:cNvGrpSpPr>
            <a:grpSpLocks/>
          </p:cNvGrpSpPr>
          <p:nvPr/>
        </p:nvGrpSpPr>
        <p:grpSpPr bwMode="auto">
          <a:xfrm>
            <a:off x="5489973" y="1221581"/>
            <a:ext cx="1021556" cy="991791"/>
            <a:chOff x="4320" y="1152"/>
            <a:chExt cx="414" cy="402"/>
          </a:xfrm>
        </p:grpSpPr>
        <p:sp>
          <p:nvSpPr>
            <p:cNvPr id="16398" name="AutoShape 14"/>
            <p:cNvSpPr>
              <a:spLocks noChangeArrowheads="1"/>
            </p:cNvSpPr>
            <p:nvPr/>
          </p:nvSpPr>
          <p:spPr bwMode="gray">
            <a:xfrm>
              <a:off x="4320" y="1152"/>
              <a:ext cx="414" cy="402"/>
            </a:xfrm>
            <a:prstGeom prst="roundRect">
              <a:avLst>
                <a:gd name="adj" fmla="val 11921"/>
              </a:avLst>
            </a:prstGeom>
            <a:gradFill rotWithShape="1">
              <a:gsLst>
                <a:gs pos="0">
                  <a:schemeClr val="hlink"/>
                </a:gs>
                <a:gs pos="100000">
                  <a:schemeClr val="hlink">
                    <a:gamma/>
                    <a:shade val="69804"/>
                    <a:invGamma/>
                  </a:schemeClr>
                </a:gs>
              </a:gsLst>
              <a:lin ang="5400000" scaled="1"/>
            </a:gradFill>
            <a:ln w="25400">
              <a:solidFill>
                <a:srgbClr val="FFFFFF"/>
              </a:solidFill>
              <a:round/>
              <a:headEnd/>
              <a:tailEnd/>
            </a:ln>
            <a:effectLst>
              <a:outerShdw dist="53882" dir="2700000" algn="ctr" rotWithShape="0">
                <a:srgbClr val="000000">
                  <a:alpha val="50000"/>
                </a:srgbClr>
              </a:outerShdw>
            </a:effectLst>
          </p:spPr>
          <p:txBody>
            <a:bodyPr wrap="none" anchor="ct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sp>
          <p:nvSpPr>
            <p:cNvPr id="16399" name="Freeform 15"/>
            <p:cNvSpPr>
              <a:spLocks/>
            </p:cNvSpPr>
            <p:nvPr/>
          </p:nvSpPr>
          <p:spPr bwMode="gray">
            <a:xfrm>
              <a:off x="4346" y="1178"/>
              <a:ext cx="206" cy="201"/>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0">
              <a:noFill/>
              <a:prstDash val="solid"/>
              <a:round/>
              <a:headEnd/>
              <a:tailEnd/>
            </a:ln>
          </p:spPr>
          <p:txBody>
            <a:bodyPr/>
            <a:lstStyle/>
            <a:p>
              <a:pPr algn="ctr" defTabSz="685800" fontAlgn="base">
                <a:lnSpc>
                  <a:spcPct val="80000"/>
                </a:lnSpc>
                <a:spcBef>
                  <a:spcPct val="20000"/>
                </a:spcBef>
                <a:spcAft>
                  <a:spcPct val="0"/>
                </a:spcAft>
                <a:buClr>
                  <a:srgbClr val="477AB1"/>
                </a:buClr>
                <a:buSzPct val="65000"/>
                <a:defRPr/>
              </a:pPr>
              <a:endParaRPr lang="zh-CN" altLang="en-US" sz="1200" b="1">
                <a:solidFill>
                  <a:srgbClr val="000000"/>
                </a:solidFill>
                <a:latin typeface="Arial" panose="020B0604020202020204" pitchFamily="34" charset="0"/>
                <a:ea typeface="宋体" panose="02010600030101010101" pitchFamily="2" charset="-122"/>
              </a:endParaRPr>
            </a:p>
          </p:txBody>
        </p:sp>
      </p:grpSp>
      <p:sp>
        <p:nvSpPr>
          <p:cNvPr id="89097" name="Rectangle 16"/>
          <p:cNvSpPr>
            <a:spLocks noChangeArrowheads="1"/>
          </p:cNvSpPr>
          <p:nvPr/>
        </p:nvSpPr>
        <p:spPr bwMode="gray">
          <a:xfrm>
            <a:off x="4301729" y="1329929"/>
            <a:ext cx="82867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2400" b="1">
                <a:solidFill>
                  <a:srgbClr val="FFFFFF"/>
                </a:solidFill>
                <a:latin typeface="Arial" panose="020B0604020202020204" pitchFamily="34" charset="0"/>
                <a:ea typeface="宋体" panose="02010600030101010101" pitchFamily="2" charset="-122"/>
                <a:cs typeface="Arial" panose="020B0604020202020204" pitchFamily="34" charset="0"/>
              </a:rPr>
              <a:t>质量保护</a:t>
            </a:r>
          </a:p>
        </p:txBody>
      </p:sp>
      <p:sp>
        <p:nvSpPr>
          <p:cNvPr id="89098" name="Rectangle 17"/>
          <p:cNvSpPr>
            <a:spLocks noChangeArrowheads="1"/>
          </p:cNvSpPr>
          <p:nvPr/>
        </p:nvSpPr>
        <p:spPr bwMode="gray">
          <a:xfrm>
            <a:off x="5651897" y="1329929"/>
            <a:ext cx="91797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2400" b="1" dirty="0">
                <a:solidFill>
                  <a:srgbClr val="FFFFFF"/>
                </a:solidFill>
                <a:latin typeface="Arial" panose="020B0604020202020204" pitchFamily="34" charset="0"/>
                <a:ea typeface="宋体" panose="02010600030101010101" pitchFamily="2" charset="-122"/>
                <a:cs typeface="Arial" panose="020B0604020202020204" pitchFamily="34" charset="0"/>
              </a:rPr>
              <a:t>防止灾害</a:t>
            </a:r>
          </a:p>
        </p:txBody>
      </p:sp>
      <p:sp>
        <p:nvSpPr>
          <p:cNvPr id="89099" name="AutoShape 19"/>
          <p:cNvSpPr>
            <a:spLocks noChangeArrowheads="1"/>
          </p:cNvSpPr>
          <p:nvPr/>
        </p:nvSpPr>
        <p:spPr bwMode="ltGray">
          <a:xfrm>
            <a:off x="2925366" y="3298032"/>
            <a:ext cx="4161234" cy="931069"/>
          </a:xfrm>
          <a:prstGeom prst="roundRect">
            <a:avLst>
              <a:gd name="adj" fmla="val 16667"/>
            </a:avLst>
          </a:prstGeom>
          <a:noFill/>
          <a:ln w="57150"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lnSpc>
                <a:spcPct val="80000"/>
              </a:lnSpc>
              <a:spcAft>
                <a:spcPct val="0"/>
              </a:spcAft>
              <a:buClr>
                <a:srgbClr val="477AB1"/>
              </a:buClr>
              <a:buSzPct val="65000"/>
              <a:buNone/>
            </a:pPr>
            <a:endParaRPr lang="zh-CN" altLang="en-US" sz="1200" b="1">
              <a:solidFill>
                <a:srgbClr val="000000"/>
              </a:solidFill>
              <a:latin typeface="Arial" panose="020B0604020202020204" pitchFamily="34" charset="0"/>
              <a:ea typeface="宋体" panose="02010600030101010101" pitchFamily="2" charset="-122"/>
            </a:endParaRPr>
          </a:p>
        </p:txBody>
      </p:sp>
      <p:sp>
        <p:nvSpPr>
          <p:cNvPr id="89100" name="Rectangle 20"/>
          <p:cNvSpPr>
            <a:spLocks noChangeArrowheads="1"/>
          </p:cNvSpPr>
          <p:nvPr/>
        </p:nvSpPr>
        <p:spPr bwMode="auto">
          <a:xfrm>
            <a:off x="3330179" y="3327798"/>
            <a:ext cx="352544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spcBef>
                <a:spcPct val="0"/>
              </a:spcBef>
              <a:spcAft>
                <a:spcPct val="0"/>
              </a:spcAft>
              <a:buClr>
                <a:srgbClr val="D7181F"/>
              </a:buClr>
              <a:buSzTx/>
              <a:buNone/>
            </a:pPr>
            <a:r>
              <a:rPr lang="zh-CN" altLang="en-US" sz="2400" b="1" dirty="0">
                <a:solidFill>
                  <a:srgbClr val="333333"/>
                </a:solidFill>
                <a:latin typeface="Arial Black" panose="020B0A04020102020204" pitchFamily="34" charset="0"/>
                <a:ea typeface="宋体" panose="02010600030101010101" pitchFamily="2" charset="-122"/>
              </a:rPr>
              <a:t>反映物流最终产品质量水平的质量特性值，如尺寸、规格、性能、外观等。</a:t>
            </a:r>
            <a:endParaRPr lang="en-US" altLang="zh-CN" sz="2400" b="1" dirty="0">
              <a:solidFill>
                <a:srgbClr val="333333"/>
              </a:solidFill>
              <a:latin typeface="Arial Black" panose="020B0A04020102020204" pitchFamily="34" charset="0"/>
              <a:ea typeface="宋体" panose="02010600030101010101" pitchFamily="2" charset="-122"/>
            </a:endParaRPr>
          </a:p>
        </p:txBody>
      </p:sp>
      <p:pic>
        <p:nvPicPr>
          <p:cNvPr id="89101" name="Picture 21" descr="YG_circl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888" y="2842022"/>
            <a:ext cx="1887141" cy="188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102" name="Text Box 22"/>
          <p:cNvSpPr txBox="1">
            <a:spLocks noChangeArrowheads="1"/>
          </p:cNvSpPr>
          <p:nvPr/>
        </p:nvSpPr>
        <p:spPr bwMode="gray">
          <a:xfrm>
            <a:off x="1738313" y="3167389"/>
            <a:ext cx="118229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None/>
            </a:pPr>
            <a:r>
              <a:rPr lang="zh-CN" altLang="en-US" sz="2700" b="1">
                <a:solidFill>
                  <a:srgbClr val="000000"/>
                </a:solidFill>
                <a:latin typeface="Arial" panose="020B0604020202020204" pitchFamily="34" charset="0"/>
                <a:ea typeface="宋体" panose="02010600030101010101" pitchFamily="2" charset="-122"/>
                <a:cs typeface="Arial" panose="020B0604020202020204" pitchFamily="34" charset="0"/>
              </a:rPr>
              <a:t>物流商品质量</a:t>
            </a:r>
          </a:p>
        </p:txBody>
      </p:sp>
      <p:sp>
        <p:nvSpPr>
          <p:cNvPr id="89103" name="Rectangle 8"/>
          <p:cNvSpPr>
            <a:spLocks noChangeArrowheads="1"/>
          </p:cNvSpPr>
          <p:nvPr/>
        </p:nvSpPr>
        <p:spPr bwMode="auto">
          <a:xfrm>
            <a:off x="1438275" y="353616"/>
            <a:ext cx="3396854" cy="540544"/>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342900" indent="-342900">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marL="0" lvl="2" defTabSz="685800" fontAlgn="base">
              <a:spcBef>
                <a:spcPts val="450"/>
              </a:spcBef>
              <a:spcAft>
                <a:spcPct val="0"/>
              </a:spcAft>
              <a:buClr>
                <a:srgbClr val="477AB1"/>
              </a:buClr>
              <a:buSzPct val="50000"/>
              <a:buNone/>
            </a:pPr>
            <a:r>
              <a:rPr kumimoji="1" lang="en-US" altLang="zh-CN" sz="2250" b="1">
                <a:solidFill>
                  <a:srgbClr val="FF0000"/>
                </a:solidFill>
                <a:latin typeface="幼圆" panose="02010509060101010101" pitchFamily="49" charset="-122"/>
                <a:ea typeface="幼圆" panose="02010509060101010101" pitchFamily="49" charset="-122"/>
              </a:rPr>
              <a:t>1.</a:t>
            </a:r>
            <a:r>
              <a:rPr kumimoji="1" lang="zh-CN" altLang="en-US" sz="2250" b="1">
                <a:solidFill>
                  <a:srgbClr val="FF0000"/>
                </a:solidFill>
                <a:latin typeface="Times New Roman" panose="02020603050405020304" pitchFamily="18" charset="0"/>
                <a:ea typeface="宋体" panose="02010600030101010101" pitchFamily="2" charset="-122"/>
              </a:rPr>
              <a:t>物流商品的质量管理</a:t>
            </a:r>
            <a:endParaRPr kumimoji="1" lang="en-US" altLang="zh-CN" sz="2250" b="1">
              <a:solidFill>
                <a:srgbClr val="FF0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267723408"/>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3"/>
          <p:cNvSpPr>
            <a:spLocks noGrp="1" noChangeArrowheads="1"/>
          </p:cNvSpPr>
          <p:nvPr>
            <p:ph type="title" idx="4294967295"/>
          </p:nvPr>
        </p:nvSpPr>
        <p:spPr>
          <a:xfrm>
            <a:off x="1485900" y="205978"/>
            <a:ext cx="3257550" cy="594122"/>
          </a:xfrm>
          <a:solidFill>
            <a:srgbClr val="EAEAEA"/>
          </a:solidFill>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defRPr/>
            </a:pPr>
            <a:r>
              <a:rPr kumimoji="1" lang="en-US" altLang="zh-CN" sz="2250" b="1" dirty="0">
                <a:solidFill>
                  <a:srgbClr val="FF0000"/>
                </a:solidFill>
                <a:latin typeface="Times New Roman" panose="02020603050405020304" pitchFamily="18" charset="0"/>
                <a:ea typeface="宋体" panose="02010600030101010101" pitchFamily="2" charset="-122"/>
                <a:cs typeface="+mn-cs"/>
              </a:rPr>
              <a:t>2.</a:t>
            </a:r>
            <a:r>
              <a:rPr kumimoji="1" lang="zh-CN" altLang="en-US" sz="2250" b="1" dirty="0">
                <a:solidFill>
                  <a:srgbClr val="FF0000"/>
                </a:solidFill>
                <a:latin typeface="Times New Roman" panose="02020603050405020304" pitchFamily="18" charset="0"/>
                <a:ea typeface="宋体" panose="02010600030101010101" pitchFamily="2" charset="-122"/>
                <a:cs typeface="+mn-cs"/>
              </a:rPr>
              <a:t>物流服务质量管理</a:t>
            </a:r>
          </a:p>
        </p:txBody>
      </p:sp>
      <p:sp>
        <p:nvSpPr>
          <p:cNvPr id="97283" name="Rectangle 11"/>
          <p:cNvSpPr>
            <a:spLocks noChangeArrowheads="1"/>
          </p:cNvSpPr>
          <p:nvPr/>
        </p:nvSpPr>
        <p:spPr bwMode="auto">
          <a:xfrm>
            <a:off x="1771650" y="1028700"/>
            <a:ext cx="5293519" cy="3245644"/>
          </a:xfrm>
          <a:prstGeom prst="rect">
            <a:avLst/>
          </a:prstGeom>
          <a:solidFill>
            <a:schemeClr val="bg2">
              <a:lumMod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257175" indent="-257175" defTabSz="685800" fontAlgn="base">
              <a:lnSpc>
                <a:spcPct val="145000"/>
              </a:lnSpc>
              <a:spcBef>
                <a:spcPct val="20000"/>
              </a:spcBef>
              <a:spcAft>
                <a:spcPct val="0"/>
              </a:spcAft>
              <a:buClr>
                <a:srgbClr val="477AB1"/>
              </a:buClr>
              <a:buSzPct val="50000"/>
              <a:buFont typeface="Wingdings 2" panose="05020102010507070707" pitchFamily="18" charset="2"/>
              <a:buChar char=""/>
              <a:defRPr/>
            </a:pPr>
            <a:r>
              <a:rPr lang="zh-CN" altLang="en-US" sz="2100" dirty="0">
                <a:solidFill>
                  <a:prstClr val="black"/>
                </a:solidFill>
                <a:ea typeface="宋体" panose="02010600030101010101" pitchFamily="2" charset="-122"/>
              </a:rPr>
              <a:t>企业物流质量的最终结果是通过物流服务质量体现出来的。</a:t>
            </a:r>
            <a:endParaRPr lang="en-US" altLang="zh-CN" sz="2100" dirty="0">
              <a:solidFill>
                <a:prstClr val="black"/>
              </a:solidFill>
              <a:ea typeface="宋体" panose="02010600030101010101" pitchFamily="2" charset="-122"/>
            </a:endParaRPr>
          </a:p>
          <a:p>
            <a:pPr marL="257175" indent="-257175" defTabSz="685800" fontAlgn="base">
              <a:lnSpc>
                <a:spcPct val="145000"/>
              </a:lnSpc>
              <a:spcBef>
                <a:spcPct val="20000"/>
              </a:spcBef>
              <a:spcAft>
                <a:spcPct val="0"/>
              </a:spcAft>
              <a:buClr>
                <a:srgbClr val="477AB1"/>
              </a:buClr>
              <a:buSzPct val="50000"/>
              <a:buFont typeface="Wingdings 2" panose="05020102010507070707" pitchFamily="18" charset="2"/>
              <a:buChar char=""/>
              <a:defRPr/>
            </a:pPr>
            <a:r>
              <a:rPr lang="zh-CN" altLang="en-US" sz="2100" dirty="0">
                <a:solidFill>
                  <a:prstClr val="black"/>
                </a:solidFill>
                <a:ea typeface="宋体" panose="02010600030101010101" pitchFamily="2" charset="-122"/>
              </a:rPr>
              <a:t>物流服务质量是顾客感知的对象，物流委托方或者货主在</a:t>
            </a:r>
            <a:r>
              <a:rPr lang="zh-CN" altLang="en-US" sz="2100" dirty="0">
                <a:solidFill>
                  <a:prstClr val="black"/>
                </a:solidFill>
                <a:latin typeface="Arial" panose="020B0604020202020204" pitchFamily="34" charset="0"/>
                <a:ea typeface="宋体" panose="02010600030101010101" pitchFamily="2" charset="-122"/>
              </a:rPr>
              <a:t>包括</a:t>
            </a:r>
            <a:r>
              <a:rPr lang="zh-CN" altLang="en-US" sz="2100" dirty="0">
                <a:solidFill>
                  <a:srgbClr val="FF0000"/>
                </a:solidFill>
                <a:latin typeface="Arial" panose="020B0604020202020204" pitchFamily="34" charset="0"/>
                <a:ea typeface="宋体" panose="02010600030101010101" pitchFamily="2" charset="-122"/>
              </a:rPr>
              <a:t>接单、储存、运输、交货</a:t>
            </a:r>
            <a:r>
              <a:rPr lang="zh-CN" altLang="en-US" sz="2100" dirty="0">
                <a:solidFill>
                  <a:prstClr val="black"/>
                </a:solidFill>
                <a:latin typeface="Arial" panose="020B0604020202020204" pitchFamily="34" charset="0"/>
                <a:ea typeface="宋体" panose="02010600030101010101" pitchFamily="2" charset="-122"/>
              </a:rPr>
              <a:t>等全过程</a:t>
            </a:r>
            <a:r>
              <a:rPr lang="zh-CN" altLang="en-US" sz="2100" dirty="0">
                <a:solidFill>
                  <a:prstClr val="black"/>
                </a:solidFill>
                <a:ea typeface="宋体" panose="02010600030101010101" pitchFamily="2" charset="-122"/>
              </a:rPr>
              <a:t>时，所感知的是物流服务。 </a:t>
            </a:r>
            <a:endParaRPr lang="en-US" altLang="zh-CN" sz="2100" dirty="0">
              <a:solidFill>
                <a:prstClr val="black"/>
              </a:solidFill>
              <a:ea typeface="宋体" panose="02010600030101010101" pitchFamily="2" charset="-122"/>
            </a:endParaRPr>
          </a:p>
        </p:txBody>
      </p:sp>
    </p:spTree>
    <p:extLst>
      <p:ext uri="{BB962C8B-B14F-4D97-AF65-F5344CB8AC3E}">
        <p14:creationId xmlns:p14="http://schemas.microsoft.com/office/powerpoint/2010/main" val="407193026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8"/>
          <p:cNvSpPr>
            <a:spLocks noChangeArrowheads="1"/>
          </p:cNvSpPr>
          <p:nvPr/>
        </p:nvSpPr>
        <p:spPr bwMode="gray">
          <a:xfrm>
            <a:off x="1385888" y="1113235"/>
            <a:ext cx="6103144" cy="3479006"/>
          </a:xfrm>
          <a:prstGeom prst="rect">
            <a:avLst/>
          </a:prstGeom>
          <a:solidFill>
            <a:schemeClr val="bg2">
              <a:lumMod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257175" indent="-257175" defTabSz="685800" fontAlgn="base">
              <a:lnSpc>
                <a:spcPct val="145000"/>
              </a:lnSpc>
              <a:spcBef>
                <a:spcPct val="20000"/>
              </a:spcBef>
              <a:spcAft>
                <a:spcPct val="0"/>
              </a:spcAft>
              <a:buClr>
                <a:srgbClr val="477AB1"/>
              </a:buClr>
              <a:buSzPct val="50000"/>
              <a:buFont typeface="Wingdings 2" panose="05020102010507070707" pitchFamily="18" charset="2"/>
              <a:buChar char=""/>
              <a:defRPr/>
            </a:pPr>
            <a:r>
              <a:rPr lang="zh-CN" altLang="en-US" sz="2100" dirty="0">
                <a:solidFill>
                  <a:prstClr val="black"/>
                </a:solidFill>
                <a:ea typeface="宋体" panose="02010600030101010101" pitchFamily="2" charset="-122"/>
              </a:rPr>
              <a:t>物流工作质量是指物流</a:t>
            </a:r>
            <a:r>
              <a:rPr lang="zh-CN" altLang="en-US" sz="2100" dirty="0">
                <a:solidFill>
                  <a:srgbClr val="FF0000"/>
                </a:solidFill>
                <a:ea typeface="宋体" panose="02010600030101010101" pitchFamily="2" charset="-122"/>
              </a:rPr>
              <a:t>各环节、各岗位、各工种</a:t>
            </a:r>
            <a:r>
              <a:rPr lang="zh-CN" altLang="en-US" sz="2100" dirty="0">
                <a:solidFill>
                  <a:prstClr val="black"/>
                </a:solidFill>
                <a:ea typeface="宋体" panose="02010600030101010101" pitchFamily="2" charset="-122"/>
              </a:rPr>
              <a:t>具体工作的质量，即是物流企业内部对物流质量的控制（包括工作规范，管理制度，实际应用等）。</a:t>
            </a:r>
          </a:p>
          <a:p>
            <a:pPr marL="257175" indent="-257175" defTabSz="685800" fontAlgn="base">
              <a:lnSpc>
                <a:spcPct val="145000"/>
              </a:lnSpc>
              <a:spcBef>
                <a:spcPct val="20000"/>
              </a:spcBef>
              <a:spcAft>
                <a:spcPct val="0"/>
              </a:spcAft>
              <a:buClr>
                <a:srgbClr val="477AB1"/>
              </a:buClr>
              <a:buSzPct val="50000"/>
              <a:buFont typeface="Wingdings 2" panose="05020102010507070707" pitchFamily="18" charset="2"/>
              <a:buChar char=""/>
              <a:defRPr/>
            </a:pPr>
            <a:r>
              <a:rPr lang="zh-CN" altLang="en-US" sz="2100" dirty="0">
                <a:solidFill>
                  <a:prstClr val="black"/>
                </a:solidFill>
                <a:ea typeface="宋体" panose="02010600030101010101" pitchFamily="2" charset="-122"/>
              </a:rPr>
              <a:t>为实现总的服务质量要确定具体的工作要求，如果以质量指标形式确定下来，则为工作质量目标。</a:t>
            </a:r>
          </a:p>
          <a:p>
            <a:pPr marL="257175" indent="-257175" defTabSz="685800" fontAlgn="base">
              <a:lnSpc>
                <a:spcPct val="145000"/>
              </a:lnSpc>
              <a:spcBef>
                <a:spcPct val="20000"/>
              </a:spcBef>
              <a:spcAft>
                <a:spcPct val="0"/>
              </a:spcAft>
              <a:buClr>
                <a:srgbClr val="477AB1"/>
              </a:buClr>
              <a:buSzPct val="50000"/>
              <a:buFont typeface="Wingdings 2" panose="05020102010507070707" pitchFamily="18" charset="2"/>
              <a:buChar char=""/>
              <a:defRPr/>
            </a:pPr>
            <a:endParaRPr lang="zh-CN" altLang="en-US" sz="2100" dirty="0">
              <a:solidFill>
                <a:prstClr val="black"/>
              </a:solidFill>
              <a:ea typeface="宋体" panose="02010600030101010101" pitchFamily="2" charset="-122"/>
            </a:endParaRPr>
          </a:p>
        </p:txBody>
      </p:sp>
      <p:sp>
        <p:nvSpPr>
          <p:cNvPr id="4" name="Rectangle 3"/>
          <p:cNvSpPr txBox="1">
            <a:spLocks noChangeArrowheads="1"/>
          </p:cNvSpPr>
          <p:nvPr/>
        </p:nvSpPr>
        <p:spPr bwMode="auto">
          <a:xfrm>
            <a:off x="1485900" y="205978"/>
            <a:ext cx="3257550" cy="594122"/>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44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44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44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l" defTabSz="685800">
              <a:defRPr/>
            </a:pPr>
            <a:r>
              <a:rPr kumimoji="1" lang="en-US" altLang="zh-CN" sz="2250" b="1" dirty="0">
                <a:solidFill>
                  <a:srgbClr val="FF0000"/>
                </a:solidFill>
                <a:latin typeface="Times New Roman" panose="02020603050405020304" pitchFamily="18" charset="0"/>
                <a:ea typeface="宋体" panose="02010600030101010101" pitchFamily="2" charset="-122"/>
                <a:cs typeface="+mn-cs"/>
              </a:rPr>
              <a:t>3.</a:t>
            </a:r>
            <a:r>
              <a:rPr kumimoji="1" lang="zh-CN" altLang="en-US" sz="2250" b="1" dirty="0">
                <a:solidFill>
                  <a:srgbClr val="FF0000"/>
                </a:solidFill>
                <a:latin typeface="Times New Roman" panose="02020603050405020304" pitchFamily="18" charset="0"/>
                <a:ea typeface="宋体" panose="02010600030101010101" pitchFamily="2" charset="-122"/>
                <a:cs typeface="+mn-cs"/>
              </a:rPr>
              <a:t>物流工作质量管理</a:t>
            </a:r>
          </a:p>
        </p:txBody>
      </p:sp>
    </p:spTree>
    <p:extLst>
      <p:ext uri="{BB962C8B-B14F-4D97-AF65-F5344CB8AC3E}">
        <p14:creationId xmlns:p14="http://schemas.microsoft.com/office/powerpoint/2010/main" val="266633460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type="body" idx="4294967295"/>
          </p:nvPr>
        </p:nvSpPr>
        <p:spPr>
          <a:xfrm>
            <a:off x="1485900" y="1200150"/>
            <a:ext cx="6343650" cy="3486150"/>
          </a:xfrm>
          <a:solidFill>
            <a:schemeClr val="bg2">
              <a:lumMod val="90000"/>
            </a:schemeClr>
          </a:solidFill>
        </p:spPr>
        <p:txBody>
          <a:bodyPr/>
          <a:lstStyle/>
          <a:p>
            <a:pPr eaLnBrk="1" hangingPunct="1">
              <a:lnSpc>
                <a:spcPct val="145000"/>
              </a:lnSpc>
              <a:defRPr/>
            </a:pPr>
            <a:r>
              <a:rPr lang="zh-CN" altLang="en-US" sz="2100" dirty="0">
                <a:ea typeface="宋体" panose="02010600030101010101" pitchFamily="2" charset="-122"/>
              </a:rPr>
              <a:t>物流工程质量是指物流系统运作中，由人员、设备、材料、方法、测量器具和环境等所体现的物流质量水平，包括人员素质、物流设备性能、使用效率、物流工艺方法、物流操作环境等因素的稳定性。</a:t>
            </a:r>
            <a:endParaRPr lang="en-US" altLang="zh-CN" sz="2100" dirty="0">
              <a:ea typeface="宋体" panose="02010600030101010101" pitchFamily="2" charset="-122"/>
            </a:endParaRPr>
          </a:p>
          <a:p>
            <a:pPr eaLnBrk="1" hangingPunct="1">
              <a:lnSpc>
                <a:spcPct val="145000"/>
              </a:lnSpc>
              <a:defRPr/>
            </a:pPr>
            <a:r>
              <a:rPr lang="zh-CN" altLang="en-US" sz="2100" dirty="0">
                <a:solidFill>
                  <a:srgbClr val="FF0000"/>
                </a:solidFill>
                <a:ea typeface="宋体" panose="02010600030101010101" pitchFamily="2" charset="-122"/>
              </a:rPr>
              <a:t>支撑物流活动总体的工程系统</a:t>
            </a:r>
            <a:r>
              <a:rPr lang="zh-CN" altLang="en-US" sz="2100" dirty="0">
                <a:ea typeface="宋体" panose="02010600030101010101" pitchFamily="2" charset="-122"/>
              </a:rPr>
              <a:t>，包括国家设施基础平台、自建仓库、配送中心等</a:t>
            </a:r>
            <a:endParaRPr lang="en-US" altLang="zh-CN" sz="2100" dirty="0">
              <a:ea typeface="宋体" panose="02010600030101010101" pitchFamily="2" charset="-122"/>
            </a:endParaRPr>
          </a:p>
          <a:p>
            <a:pPr eaLnBrk="1" hangingPunct="1">
              <a:lnSpc>
                <a:spcPct val="145000"/>
              </a:lnSpc>
              <a:defRPr/>
            </a:pPr>
            <a:endParaRPr lang="zh-CN" altLang="en-US" sz="2100" dirty="0">
              <a:ea typeface="宋体" panose="02010600030101010101" pitchFamily="2" charset="-122"/>
            </a:endParaRPr>
          </a:p>
          <a:p>
            <a:pPr eaLnBrk="1" hangingPunct="1">
              <a:defRPr/>
            </a:pPr>
            <a:endParaRPr lang="zh-CN" altLang="en-US" sz="2100" dirty="0">
              <a:ea typeface="宋体" panose="02010600030101010101" pitchFamily="2" charset="-122"/>
            </a:endParaRPr>
          </a:p>
        </p:txBody>
      </p:sp>
      <p:sp>
        <p:nvSpPr>
          <p:cNvPr id="4" name="Rectangle 3"/>
          <p:cNvSpPr txBox="1">
            <a:spLocks noChangeArrowheads="1"/>
          </p:cNvSpPr>
          <p:nvPr/>
        </p:nvSpPr>
        <p:spPr bwMode="auto">
          <a:xfrm>
            <a:off x="1485900" y="205978"/>
            <a:ext cx="3257550" cy="594122"/>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44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44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44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a:lstStyle>
          <a:p>
            <a:pPr algn="l" defTabSz="685800">
              <a:defRPr/>
            </a:pPr>
            <a:r>
              <a:rPr kumimoji="1" lang="en-US" altLang="zh-CN" sz="2250" b="1" dirty="0">
                <a:solidFill>
                  <a:srgbClr val="FF0000"/>
                </a:solidFill>
                <a:latin typeface="Times New Roman" panose="02020603050405020304" pitchFamily="18" charset="0"/>
                <a:ea typeface="宋体" panose="02010600030101010101" pitchFamily="2" charset="-122"/>
                <a:cs typeface="+mn-cs"/>
              </a:rPr>
              <a:t>4.</a:t>
            </a:r>
            <a:r>
              <a:rPr kumimoji="1" lang="zh-CN" altLang="en-US" sz="2250" b="1" dirty="0">
                <a:solidFill>
                  <a:srgbClr val="FF0000"/>
                </a:solidFill>
                <a:latin typeface="Times New Roman" panose="02020603050405020304" pitchFamily="18" charset="0"/>
                <a:ea typeface="宋体" panose="02010600030101010101" pitchFamily="2" charset="-122"/>
                <a:cs typeface="+mn-cs"/>
              </a:rPr>
              <a:t>物流工程质量管理</a:t>
            </a:r>
          </a:p>
        </p:txBody>
      </p:sp>
    </p:spTree>
    <p:extLst>
      <p:ext uri="{BB962C8B-B14F-4D97-AF65-F5344CB8AC3E}">
        <p14:creationId xmlns:p14="http://schemas.microsoft.com/office/powerpoint/2010/main" val="329134961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bwMode="auto">
          <a:xfrm>
            <a:off x="114302" y="761528"/>
            <a:ext cx="7717631"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23528" y="164199"/>
            <a:ext cx="5920740" cy="553998"/>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降低</a:t>
            </a:r>
            <a:r>
              <a:rPr lang="zh-CN" altLang="en-US" sz="2000" b="1" dirty="0">
                <a:solidFill>
                  <a:prstClr val="black"/>
                </a:solidFill>
                <a:latin typeface="微软雅黑" panose="020B0503020204020204" pitchFamily="34" charset="-122"/>
                <a:ea typeface="微软雅黑" panose="020B0503020204020204" pitchFamily="34" charset="-122"/>
              </a:rPr>
              <a:t>企业物流成本的有效途径</a:t>
            </a:r>
          </a:p>
        </p:txBody>
      </p:sp>
      <p:sp>
        <p:nvSpPr>
          <p:cNvPr id="4" name="文本框 3"/>
          <p:cNvSpPr txBox="1"/>
          <p:nvPr/>
        </p:nvSpPr>
        <p:spPr>
          <a:xfrm>
            <a:off x="436126" y="1059582"/>
            <a:ext cx="5923915" cy="2168525"/>
          </a:xfrm>
          <a:prstGeom prst="rect">
            <a:avLst/>
          </a:prstGeom>
          <a:noFill/>
        </p:spPr>
        <p:txBody>
          <a:bodyPr wrap="square" rtlCol="0" anchor="t">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）健全企业物流体制</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rPr>
              <a:t>）加强物流成本的核算</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rPr>
              <a:t>）树立物流总成本观念</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4</a:t>
            </a:r>
            <a:r>
              <a:rPr lang="zh-CN" altLang="en-US" dirty="0">
                <a:solidFill>
                  <a:prstClr val="black"/>
                </a:solidFill>
                <a:latin typeface="微软雅黑" panose="020B0503020204020204" pitchFamily="34" charset="-122"/>
                <a:ea typeface="微软雅黑" panose="020B0503020204020204" pitchFamily="34" charset="-122"/>
              </a:rPr>
              <a:t>）加强企业员工的成本意识</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5</a:t>
            </a:r>
            <a:r>
              <a:rPr lang="zh-CN" altLang="en-US" dirty="0">
                <a:solidFill>
                  <a:prstClr val="black"/>
                </a:solidFill>
                <a:latin typeface="微软雅黑" panose="020B0503020204020204" pitchFamily="34" charset="-122"/>
                <a:ea typeface="微软雅黑" panose="020B0503020204020204" pitchFamily="34" charset="-122"/>
              </a:rPr>
              <a:t>）优化企业物流系统</a:t>
            </a:r>
          </a:p>
        </p:txBody>
      </p:sp>
    </p:spTree>
    <p:extLst>
      <p:ext uri="{BB962C8B-B14F-4D97-AF65-F5344CB8AC3E}">
        <p14:creationId xmlns:p14="http://schemas.microsoft.com/office/powerpoint/2010/main" val="25356455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extLst>
          </p:cNvPr>
          <p:cNvSpPr>
            <a:spLocks noGrp="1"/>
          </p:cNvSpPr>
          <p:nvPr>
            <p:ph type="title"/>
          </p:nvPr>
        </p:nvSpPr>
        <p:spPr>
          <a:xfrm>
            <a:off x="395536" y="1058813"/>
            <a:ext cx="8500285" cy="555046"/>
          </a:xfrm>
        </p:spPr>
        <p:txBody>
          <a:bodyPr rtlCol="0">
            <a:noAutofit/>
          </a:bodyPr>
          <a:lstStyle/>
          <a:p>
            <a:pPr algn="l">
              <a:defRPr/>
            </a:pPr>
            <a:r>
              <a:rPr lang="en-US" altLang="zh-CN" sz="3000" dirty="0">
                <a:latin typeface="+mj-ea"/>
                <a:ea typeface="+mj-ea"/>
              </a:rPr>
              <a:t>1.</a:t>
            </a:r>
            <a:r>
              <a:rPr lang="zh-CN" altLang="zh-CN" sz="3000" dirty="0" smtClean="0">
                <a:latin typeface="+mj-ea"/>
                <a:ea typeface="+mj-ea"/>
              </a:rPr>
              <a:t>企业</a:t>
            </a:r>
            <a:r>
              <a:rPr lang="zh-CN" altLang="zh-CN" sz="3000" dirty="0">
                <a:latin typeface="+mj-ea"/>
                <a:ea typeface="+mj-ea"/>
              </a:rPr>
              <a:t>物流质量控制的</a:t>
            </a:r>
            <a:r>
              <a:rPr lang="zh-CN" altLang="zh-CN" sz="3000" dirty="0" smtClean="0">
                <a:latin typeface="+mj-ea"/>
                <a:ea typeface="+mj-ea"/>
              </a:rPr>
              <a:t>含义</a:t>
            </a:r>
            <a:r>
              <a:rPr lang="en-US" altLang="zh-CN" sz="3000" dirty="0">
                <a:latin typeface="+mj-ea"/>
                <a:ea typeface="+mj-ea"/>
              </a:rPr>
              <a:t/>
            </a:r>
            <a:br>
              <a:rPr lang="en-US" altLang="zh-CN" sz="3000" dirty="0">
                <a:latin typeface="+mj-ea"/>
                <a:ea typeface="+mj-ea"/>
              </a:rPr>
            </a:br>
            <a:endParaRPr lang="zh-CN" altLang="en-US" sz="3000" dirty="0">
              <a:latin typeface="+mj-ea"/>
              <a:ea typeface="+mj-ea"/>
            </a:endParaRPr>
          </a:p>
        </p:txBody>
      </p:sp>
      <p:sp>
        <p:nvSpPr>
          <p:cNvPr id="102403" name="内容占位符 2"/>
          <p:cNvSpPr>
            <a:spLocks noGrp="1"/>
          </p:cNvSpPr>
          <p:nvPr>
            <p:ph idx="1"/>
          </p:nvPr>
        </p:nvSpPr>
        <p:spPr>
          <a:xfrm>
            <a:off x="395536" y="1609520"/>
            <a:ext cx="8208912" cy="2811065"/>
          </a:xfrm>
          <a:solidFill>
            <a:schemeClr val="tx2">
              <a:lumMod val="10000"/>
              <a:lumOff val="90000"/>
            </a:schemeClr>
          </a:solidFill>
        </p:spPr>
        <p:txBody>
          <a:bodyPr/>
          <a:lstStyle/>
          <a:p>
            <a:pPr>
              <a:defRPr/>
            </a:pPr>
            <a:r>
              <a:rPr lang="zh-CN" altLang="zh-CN" b="1" dirty="0" smtClean="0"/>
              <a:t>企业物流质量控制致力于满足质量要求，是对物流活动过程、物流服务的工作情况以及物流体系的运作的实际质量进行</a:t>
            </a:r>
            <a:r>
              <a:rPr lang="zh-CN" altLang="zh-CN" b="1" dirty="0" smtClean="0">
                <a:solidFill>
                  <a:srgbClr val="FF0000"/>
                </a:solidFill>
              </a:rPr>
              <a:t>监督</a:t>
            </a:r>
            <a:r>
              <a:rPr lang="zh-CN" altLang="zh-CN" b="1" dirty="0" smtClean="0"/>
              <a:t>，并与标准</a:t>
            </a:r>
            <a:r>
              <a:rPr lang="zh-CN" altLang="zh-CN" b="1" dirty="0" smtClean="0">
                <a:solidFill>
                  <a:srgbClr val="FF0000"/>
                </a:solidFill>
              </a:rPr>
              <a:t>对比</a:t>
            </a:r>
            <a:r>
              <a:rPr lang="zh-CN" altLang="zh-CN" b="1" dirty="0" smtClean="0"/>
              <a:t>，对差异采取措施的</a:t>
            </a:r>
            <a:r>
              <a:rPr lang="zh-CN" altLang="zh-CN" b="1" dirty="0" smtClean="0">
                <a:solidFill>
                  <a:srgbClr val="FF0000"/>
                </a:solidFill>
              </a:rPr>
              <a:t>调节管理</a:t>
            </a:r>
            <a:r>
              <a:rPr lang="zh-CN" altLang="zh-CN" b="1" dirty="0" smtClean="0"/>
              <a:t>过程</a:t>
            </a:r>
            <a:r>
              <a:rPr lang="zh-CN" altLang="en-US" b="1" dirty="0" smtClean="0"/>
              <a:t>。</a:t>
            </a:r>
            <a:endParaRPr lang="en-US" altLang="zh-CN" b="1" dirty="0" smtClean="0"/>
          </a:p>
          <a:p>
            <a:pPr>
              <a:defRPr/>
            </a:pPr>
            <a:r>
              <a:rPr lang="zh-CN" altLang="zh-CN" b="1" dirty="0" smtClean="0"/>
              <a:t>控制的目的在于</a:t>
            </a:r>
            <a:r>
              <a:rPr lang="zh-CN" altLang="zh-CN" b="1" dirty="0" smtClean="0">
                <a:solidFill>
                  <a:srgbClr val="FF0000"/>
                </a:solidFill>
              </a:rPr>
              <a:t>减少波动</a:t>
            </a:r>
            <a:r>
              <a:rPr lang="zh-CN" altLang="zh-CN" b="1" dirty="0" smtClean="0"/>
              <a:t>，保持质量的稳定性和一致性。</a:t>
            </a:r>
            <a:endParaRPr lang="zh-CN" altLang="en-US" b="1" dirty="0" smtClean="0"/>
          </a:p>
        </p:txBody>
      </p:sp>
      <p:sp>
        <p:nvSpPr>
          <p:cNvPr id="6" name="矩形 5"/>
          <p:cNvSpPr/>
          <p:nvPr/>
        </p:nvSpPr>
        <p:spPr>
          <a:xfrm>
            <a:off x="1979712" y="123356"/>
            <a:ext cx="4432624" cy="600164"/>
          </a:xfrm>
          <a:prstGeom prst="rect">
            <a:avLst/>
          </a:prstGeom>
        </p:spPr>
        <p:txBody>
          <a:bodyPr wrap="none">
            <a:spAutoFit/>
          </a:bodyPr>
          <a:lstStyle/>
          <a:p>
            <a:r>
              <a:rPr lang="zh-CN" altLang="en-US" sz="3300" b="1" dirty="0">
                <a:solidFill>
                  <a:srgbClr val="001B36"/>
                </a:solidFill>
                <a:latin typeface="隶书" panose="02010509060101010101" pitchFamily="49" charset="-122"/>
                <a:ea typeface="隶书" panose="02010509060101010101" pitchFamily="49" charset="-122"/>
              </a:rPr>
              <a:t>三、</a:t>
            </a:r>
            <a:r>
              <a:rPr lang="zh-CN" altLang="zh-CN" sz="3300" b="1" dirty="0">
                <a:solidFill>
                  <a:srgbClr val="001B36"/>
                </a:solidFill>
                <a:latin typeface="隶书" panose="02010509060101010101" pitchFamily="49" charset="-122"/>
                <a:ea typeface="隶书" panose="02010509060101010101" pitchFamily="49" charset="-122"/>
              </a:rPr>
              <a:t>企业物流质量控制</a:t>
            </a:r>
            <a:endParaRPr lang="zh-CN" altLang="en-US" dirty="0"/>
          </a:p>
        </p:txBody>
      </p:sp>
    </p:spTree>
    <p:extLst>
      <p:ext uri="{BB962C8B-B14F-4D97-AF65-F5344CB8AC3E}">
        <p14:creationId xmlns:p14="http://schemas.microsoft.com/office/powerpoint/2010/main" val="26227959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427" name="内容占位符 2"/>
          <p:cNvSpPr>
            <a:spLocks noGrp="1"/>
          </p:cNvSpPr>
          <p:nvPr>
            <p:ph idx="1"/>
          </p:nvPr>
        </p:nvSpPr>
        <p:spPr>
          <a:xfrm>
            <a:off x="1445419" y="1509713"/>
            <a:ext cx="6172200" cy="3037285"/>
          </a:xfrm>
          <a:solidFill>
            <a:schemeClr val="tx2">
              <a:lumMod val="10000"/>
              <a:lumOff val="90000"/>
            </a:schemeClr>
          </a:solidFill>
        </p:spPr>
        <p:txBody>
          <a:bodyPr/>
          <a:lstStyle/>
          <a:p>
            <a:pPr>
              <a:defRPr/>
            </a:pPr>
            <a:r>
              <a:rPr lang="zh-CN" altLang="zh-CN" b="1" dirty="0" smtClean="0">
                <a:solidFill>
                  <a:srgbClr val="FF0000"/>
                </a:solidFill>
              </a:rPr>
              <a:t>第一步</a:t>
            </a:r>
            <a:r>
              <a:rPr lang="zh-CN" altLang="en-US" b="1" dirty="0" smtClean="0"/>
              <a:t>：</a:t>
            </a:r>
            <a:r>
              <a:rPr lang="zh-CN" altLang="zh-CN" b="1" dirty="0" smtClean="0"/>
              <a:t>编制定量或定性的规范标准，及如何实施这些标准的计划。</a:t>
            </a:r>
          </a:p>
          <a:p>
            <a:pPr>
              <a:defRPr/>
            </a:pPr>
            <a:r>
              <a:rPr lang="zh-CN" altLang="zh-CN" b="1" dirty="0" smtClean="0">
                <a:solidFill>
                  <a:srgbClr val="FF0000"/>
                </a:solidFill>
              </a:rPr>
              <a:t>第二步</a:t>
            </a:r>
            <a:r>
              <a:rPr lang="zh-CN" altLang="en-US" b="1" dirty="0" smtClean="0"/>
              <a:t>：</a:t>
            </a:r>
            <a:r>
              <a:rPr lang="zh-CN" altLang="zh-CN" b="1" dirty="0" smtClean="0"/>
              <a:t>实施</a:t>
            </a:r>
            <a:r>
              <a:rPr lang="zh-CN" altLang="zh-CN" b="1" dirty="0" smtClean="0">
                <a:solidFill>
                  <a:srgbClr val="FF0000"/>
                </a:solidFill>
              </a:rPr>
              <a:t>控制</a:t>
            </a:r>
            <a:r>
              <a:rPr lang="zh-CN" altLang="zh-CN" b="1" dirty="0" smtClean="0"/>
              <a:t>计划与标准，并在实施过程中进行连续的监视、评价和验证。</a:t>
            </a:r>
          </a:p>
          <a:p>
            <a:pPr>
              <a:defRPr/>
            </a:pPr>
            <a:r>
              <a:rPr lang="zh-CN" altLang="zh-CN" b="1" dirty="0" smtClean="0">
                <a:solidFill>
                  <a:srgbClr val="FF0000"/>
                </a:solidFill>
              </a:rPr>
              <a:t>第三步</a:t>
            </a:r>
            <a:r>
              <a:rPr lang="zh-CN" altLang="en-US" b="1" dirty="0" smtClean="0"/>
              <a:t>：</a:t>
            </a:r>
            <a:r>
              <a:rPr lang="zh-CN" altLang="zh-CN" b="1" dirty="0" smtClean="0"/>
              <a:t>发现质量问题并分析造成质量问题的</a:t>
            </a:r>
            <a:r>
              <a:rPr lang="zh-CN" altLang="zh-CN" b="1" dirty="0" smtClean="0">
                <a:solidFill>
                  <a:srgbClr val="FF0000"/>
                </a:solidFill>
              </a:rPr>
              <a:t>原因</a:t>
            </a:r>
            <a:r>
              <a:rPr lang="zh-CN" altLang="zh-CN" b="1" dirty="0" smtClean="0"/>
              <a:t>。</a:t>
            </a:r>
          </a:p>
          <a:p>
            <a:pPr>
              <a:defRPr/>
            </a:pPr>
            <a:r>
              <a:rPr lang="zh-CN" altLang="zh-CN" b="1" dirty="0" smtClean="0">
                <a:solidFill>
                  <a:srgbClr val="FF0000"/>
                </a:solidFill>
              </a:rPr>
              <a:t>第四步</a:t>
            </a:r>
            <a:r>
              <a:rPr lang="zh-CN" altLang="en-US" b="1" dirty="0" smtClean="0"/>
              <a:t>：</a:t>
            </a:r>
            <a:r>
              <a:rPr lang="zh-CN" altLang="zh-CN" b="1" dirty="0" smtClean="0"/>
              <a:t>采取</a:t>
            </a:r>
            <a:r>
              <a:rPr lang="zh-CN" altLang="zh-CN" b="1" dirty="0" smtClean="0">
                <a:solidFill>
                  <a:srgbClr val="FF0000"/>
                </a:solidFill>
              </a:rPr>
              <a:t>纠正</a:t>
            </a:r>
            <a:r>
              <a:rPr lang="zh-CN" altLang="zh-CN" b="1" dirty="0" smtClean="0"/>
              <a:t>措施，恢复正常状态。</a:t>
            </a:r>
          </a:p>
        </p:txBody>
      </p:sp>
      <p:sp>
        <p:nvSpPr>
          <p:cNvPr id="96263" name="Rectangle 3"/>
          <p:cNvSpPr txBox="1">
            <a:spLocks noChangeArrowheads="1"/>
          </p:cNvSpPr>
          <p:nvPr/>
        </p:nvSpPr>
        <p:spPr bwMode="auto">
          <a:xfrm>
            <a:off x="1445419" y="821531"/>
            <a:ext cx="1828800" cy="467916"/>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spcBef>
                <a:spcPct val="0"/>
              </a:spcBef>
              <a:spcAft>
                <a:spcPct val="0"/>
              </a:spcAft>
              <a:buClrTx/>
              <a:buSzTx/>
              <a:buNone/>
            </a:pPr>
            <a:r>
              <a:rPr kumimoji="1" lang="en-US" altLang="zh-CN" sz="2250" b="1">
                <a:solidFill>
                  <a:srgbClr val="FF0000"/>
                </a:solidFill>
                <a:latin typeface="Times New Roman" panose="02020603050405020304" pitchFamily="18" charset="0"/>
                <a:ea typeface="宋体" panose="02010600030101010101" pitchFamily="2" charset="-122"/>
              </a:rPr>
              <a:t>2.</a:t>
            </a:r>
            <a:r>
              <a:rPr kumimoji="1" lang="zh-CN" altLang="en-US" sz="2250" b="1">
                <a:solidFill>
                  <a:srgbClr val="FF0000"/>
                </a:solidFill>
                <a:latin typeface="Times New Roman" panose="02020603050405020304" pitchFamily="18" charset="0"/>
                <a:ea typeface="宋体" panose="02010600030101010101" pitchFamily="2" charset="-122"/>
              </a:rPr>
              <a:t>实施步骤</a:t>
            </a:r>
            <a:endParaRPr kumimoji="1" lang="en-US" altLang="zh-CN" sz="2250" b="1">
              <a:solidFill>
                <a:srgbClr val="FF0000"/>
              </a:solidFill>
              <a:latin typeface="Times New Roman" panose="02020603050405020304" pitchFamily="18" charset="0"/>
              <a:ea typeface="宋体" panose="02010600030101010101" pitchFamily="2" charset="-122"/>
            </a:endParaRPr>
          </a:p>
        </p:txBody>
      </p:sp>
      <p:sp>
        <p:nvSpPr>
          <p:cNvPr id="9" name="标题 1">
            <a:extLst>
              <a:ext uri="{FF2B5EF4-FFF2-40B4-BE49-F238E27FC236}"/>
            </a:extLst>
          </p:cNvPr>
          <p:cNvSpPr>
            <a:spLocks noGrp="1"/>
          </p:cNvSpPr>
          <p:nvPr>
            <p:ph type="title"/>
          </p:nvPr>
        </p:nvSpPr>
        <p:spPr/>
        <p:txBody>
          <a:bodyPr rtlCol="0">
            <a:noAutofit/>
          </a:bodyPr>
          <a:lstStyle/>
          <a:p>
            <a:pPr>
              <a:defRPr/>
            </a:pPr>
            <a:r>
              <a:rPr lang="en-US" altLang="zh-CN" sz="3000" dirty="0" smtClean="0">
                <a:latin typeface="+mj-ea"/>
                <a:ea typeface="+mj-ea"/>
              </a:rPr>
              <a:t>2.</a:t>
            </a:r>
            <a:r>
              <a:rPr lang="zh-CN" altLang="zh-CN" sz="3000" dirty="0" smtClean="0">
                <a:latin typeface="+mj-ea"/>
                <a:ea typeface="+mj-ea"/>
              </a:rPr>
              <a:t>企业</a:t>
            </a:r>
            <a:r>
              <a:rPr lang="zh-CN" altLang="zh-CN" sz="3000" dirty="0">
                <a:latin typeface="+mj-ea"/>
                <a:ea typeface="+mj-ea"/>
              </a:rPr>
              <a:t>物流</a:t>
            </a:r>
            <a:r>
              <a:rPr lang="zh-CN" altLang="zh-CN" sz="3000" dirty="0" smtClean="0">
                <a:latin typeface="+mj-ea"/>
                <a:ea typeface="+mj-ea"/>
              </a:rPr>
              <a:t>质量控制实施</a:t>
            </a:r>
            <a:r>
              <a:rPr lang="zh-CN" altLang="zh-CN" sz="3000" dirty="0">
                <a:latin typeface="+mj-ea"/>
                <a:ea typeface="+mj-ea"/>
              </a:rPr>
              <a:t>步骤</a:t>
            </a:r>
            <a:r>
              <a:rPr lang="en-US" altLang="zh-CN" sz="3000" dirty="0">
                <a:latin typeface="+mj-ea"/>
                <a:ea typeface="+mj-ea"/>
              </a:rPr>
              <a:t/>
            </a:r>
            <a:br>
              <a:rPr lang="en-US" altLang="zh-CN" sz="3000" dirty="0">
                <a:latin typeface="+mj-ea"/>
                <a:ea typeface="+mj-ea"/>
              </a:rPr>
            </a:br>
            <a:endParaRPr lang="zh-CN" altLang="en-US" sz="3000" dirty="0">
              <a:latin typeface="+mj-ea"/>
              <a:ea typeface="+mj-ea"/>
            </a:endParaRPr>
          </a:p>
        </p:txBody>
      </p:sp>
    </p:spTree>
    <p:extLst>
      <p:ext uri="{BB962C8B-B14F-4D97-AF65-F5344CB8AC3E}">
        <p14:creationId xmlns:p14="http://schemas.microsoft.com/office/powerpoint/2010/main" val="22325819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extLst>
          </p:cNvPr>
          <p:cNvSpPr>
            <a:spLocks noGrp="1"/>
          </p:cNvSpPr>
          <p:nvPr>
            <p:ph type="title"/>
          </p:nvPr>
        </p:nvSpPr>
        <p:spPr>
          <a:xfrm>
            <a:off x="1657350" y="114300"/>
            <a:ext cx="5829300" cy="514350"/>
          </a:xfrm>
        </p:spPr>
        <p:txBody>
          <a:bodyPr rtlCol="0">
            <a:noAutofit/>
          </a:bodyPr>
          <a:lstStyle/>
          <a:p>
            <a:pPr eaLnBrk="1" fontAlgn="auto" hangingPunct="1">
              <a:lnSpc>
                <a:spcPct val="150000"/>
              </a:lnSpc>
              <a:spcAft>
                <a:spcPts val="0"/>
              </a:spcAft>
              <a:defRPr/>
            </a:pPr>
            <a:r>
              <a:rPr lang="zh-CN" altLang="zh-CN" sz="3000" b="1" dirty="0"/>
              <a:t/>
            </a:r>
            <a:br>
              <a:rPr lang="zh-CN" altLang="zh-CN" sz="3000" b="1" dirty="0"/>
            </a:br>
            <a:r>
              <a:rPr lang="en-US" altLang="zh-CN" sz="3000" b="1" dirty="0" smtClean="0"/>
              <a:t>3.</a:t>
            </a:r>
            <a:r>
              <a:rPr lang="zh-CN" altLang="zh-CN" sz="3000" b="1" dirty="0" smtClean="0">
                <a:latin typeface="+mj-ea"/>
                <a:ea typeface="+mj-ea"/>
              </a:rPr>
              <a:t>运输</a:t>
            </a:r>
            <a:r>
              <a:rPr lang="zh-CN" altLang="zh-CN" sz="3000" b="1" dirty="0">
                <a:latin typeface="+mj-ea"/>
                <a:ea typeface="+mj-ea"/>
              </a:rPr>
              <a:t>质量控制</a:t>
            </a:r>
            <a:r>
              <a:rPr lang="en-US" altLang="zh-CN" sz="3000" b="1" dirty="0">
                <a:solidFill>
                  <a:srgbClr val="000000"/>
                </a:solidFill>
                <a:latin typeface="+mn-ea"/>
                <a:ea typeface="+mn-ea"/>
              </a:rPr>
              <a:t/>
            </a:r>
            <a:br>
              <a:rPr lang="en-US" altLang="zh-CN" sz="3000" b="1" dirty="0">
                <a:solidFill>
                  <a:srgbClr val="000000"/>
                </a:solidFill>
                <a:latin typeface="+mn-ea"/>
                <a:ea typeface="+mn-ea"/>
              </a:rPr>
            </a:br>
            <a:endParaRPr lang="zh-CN" altLang="en-US" sz="3000" dirty="0">
              <a:latin typeface="+mn-ea"/>
              <a:ea typeface="+mn-ea"/>
            </a:endParaRPr>
          </a:p>
        </p:txBody>
      </p:sp>
      <p:sp>
        <p:nvSpPr>
          <p:cNvPr id="104454" name="内容占位符 7"/>
          <p:cNvSpPr>
            <a:spLocks noGrp="1"/>
          </p:cNvSpPr>
          <p:nvPr>
            <p:ph idx="1"/>
          </p:nvPr>
        </p:nvSpPr>
        <p:spPr>
          <a:xfrm>
            <a:off x="1479947" y="747713"/>
            <a:ext cx="6172200" cy="914400"/>
          </a:xfrm>
          <a:solidFill>
            <a:schemeClr val="tx2">
              <a:lumMod val="10000"/>
              <a:lumOff val="90000"/>
            </a:schemeClr>
          </a:solidFill>
        </p:spPr>
        <p:txBody>
          <a:bodyPr/>
          <a:lstStyle/>
          <a:p>
            <a:pPr>
              <a:defRPr/>
            </a:pPr>
            <a:r>
              <a:rPr lang="en-US" altLang="zh-CN" b="1" dirty="0" smtClean="0"/>
              <a:t> </a:t>
            </a:r>
            <a:r>
              <a:rPr lang="zh-CN" altLang="zh-CN" b="1" dirty="0" smtClean="0"/>
              <a:t>运输的质量标准聚焦于劳动力、成本、设备、能源和运输时间。</a:t>
            </a:r>
            <a:endParaRPr lang="zh-CN" altLang="en-US" b="1" dirty="0" smtClean="0"/>
          </a:p>
        </p:txBody>
      </p:sp>
      <p:sp>
        <p:nvSpPr>
          <p:cNvPr id="7" name="AutoShape 3"/>
          <p:cNvSpPr>
            <a:spLocks noChangeArrowheads="1"/>
          </p:cNvSpPr>
          <p:nvPr/>
        </p:nvSpPr>
        <p:spPr bwMode="gray">
          <a:xfrm>
            <a:off x="1658542" y="1901429"/>
            <a:ext cx="582215" cy="573881"/>
          </a:xfrm>
          <a:prstGeom prst="flowChartConnector">
            <a:avLst/>
          </a:prstGeom>
          <a:solidFill>
            <a:srgbClr val="FFFF99"/>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8" name="AutoShape 4"/>
          <p:cNvSpPr>
            <a:spLocks noChangeArrowheads="1"/>
          </p:cNvSpPr>
          <p:nvPr/>
        </p:nvSpPr>
        <p:spPr bwMode="gray">
          <a:xfrm>
            <a:off x="1600201" y="2852737"/>
            <a:ext cx="640556" cy="633413"/>
          </a:xfrm>
          <a:prstGeom prst="flowChartConnector">
            <a:avLst/>
          </a:prstGeom>
          <a:solidFill>
            <a:srgbClr val="CCFFCC"/>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9" name="AutoShape 5"/>
          <p:cNvSpPr>
            <a:spLocks noChangeArrowheads="1"/>
          </p:cNvSpPr>
          <p:nvPr/>
        </p:nvSpPr>
        <p:spPr bwMode="gray">
          <a:xfrm>
            <a:off x="1600200" y="3863578"/>
            <a:ext cx="596504" cy="594122"/>
          </a:xfrm>
          <a:prstGeom prst="flowChartConnector">
            <a:avLst/>
          </a:prstGeom>
          <a:solidFill>
            <a:srgbClr val="FFCCFF"/>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0" name="Rectangle 6"/>
          <p:cNvSpPr>
            <a:spLocks noChangeArrowheads="1"/>
          </p:cNvSpPr>
          <p:nvPr/>
        </p:nvSpPr>
        <p:spPr bwMode="auto">
          <a:xfrm>
            <a:off x="2457450" y="1949054"/>
            <a:ext cx="4885135" cy="397032"/>
          </a:xfrm>
          <a:prstGeom prst="rect">
            <a:avLst/>
          </a:prstGeom>
          <a:solidFill>
            <a:srgbClr val="FFFF99"/>
          </a:solidFill>
          <a:ln w="9525">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运输费用：</a:t>
            </a:r>
            <a:r>
              <a:rPr lang="zh-CN" altLang="en-US" sz="1650">
                <a:solidFill>
                  <a:srgbClr val="000000"/>
                </a:solidFill>
                <a:latin typeface="Arial" panose="020B0604020202020204" pitchFamily="34" charset="0"/>
                <a:ea typeface="宋体" panose="02010600030101010101" pitchFamily="2" charset="-122"/>
              </a:rPr>
              <a:t>合理的运输方式和运输路线。</a:t>
            </a:r>
            <a:endParaRPr lang="en-US" altLang="zh-CN" sz="1650">
              <a:solidFill>
                <a:srgbClr val="000000"/>
              </a:solidFill>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2434828" y="2789635"/>
            <a:ext cx="4805363" cy="701731"/>
          </a:xfrm>
          <a:prstGeom prst="rect">
            <a:avLst/>
          </a:prstGeom>
          <a:solidFill>
            <a:srgbClr val="CCFFCC"/>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运输时间及其变化率</a:t>
            </a:r>
            <a:r>
              <a:rPr lang="en-US" altLang="zh-CN" sz="1650" b="1">
                <a:solidFill>
                  <a:srgbClr val="000000"/>
                </a:solidFill>
                <a:latin typeface="Arial" panose="020B0604020202020204" pitchFamily="34" charset="0"/>
                <a:ea typeface="宋体" panose="02010600030101010101" pitchFamily="2" charset="-122"/>
              </a:rPr>
              <a:t>:</a:t>
            </a:r>
            <a:r>
              <a:rPr lang="zh-CN" altLang="en-US" sz="1650" b="1">
                <a:solidFill>
                  <a:srgbClr val="000000"/>
                </a:solidFill>
                <a:latin typeface="Arial" panose="020B0604020202020204" pitchFamily="34" charset="0"/>
                <a:ea typeface="宋体" panose="02010600030101010101" pitchFamily="2" charset="-122"/>
              </a:rPr>
              <a:t>避免提早和延迟交货，缩小交货时间的变异。</a:t>
            </a:r>
            <a:endParaRPr lang="zh-CN" altLang="en-US" sz="1650">
              <a:solidFill>
                <a:srgbClr val="000000"/>
              </a:solidFill>
              <a:latin typeface="Arial" panose="020B0604020202020204" pitchFamily="34" charset="0"/>
              <a:ea typeface="宋体" panose="02010600030101010101" pitchFamily="2" charset="-122"/>
            </a:endParaRPr>
          </a:p>
        </p:txBody>
      </p:sp>
      <p:sp>
        <p:nvSpPr>
          <p:cNvPr id="12" name="Rectangle 8"/>
          <p:cNvSpPr>
            <a:spLocks noChangeArrowheads="1"/>
          </p:cNvSpPr>
          <p:nvPr/>
        </p:nvSpPr>
        <p:spPr bwMode="auto">
          <a:xfrm>
            <a:off x="2411016" y="3886200"/>
            <a:ext cx="4829175" cy="600164"/>
          </a:xfrm>
          <a:prstGeom prst="rect">
            <a:avLst/>
          </a:prstGeom>
          <a:solidFill>
            <a:srgbClr val="FFCCFF"/>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丢失与损坏</a:t>
            </a:r>
            <a:r>
              <a:rPr lang="en-US" altLang="zh-CN" sz="1650" b="1">
                <a:solidFill>
                  <a:srgbClr val="000000"/>
                </a:solidFill>
                <a:latin typeface="Arial" panose="020B0604020202020204" pitchFamily="34" charset="0"/>
                <a:ea typeface="宋体" panose="02010600030101010101" pitchFamily="2" charset="-122"/>
              </a:rPr>
              <a:t>: </a:t>
            </a:r>
            <a:r>
              <a:rPr lang="zh-CN" altLang="en-US" sz="1650">
                <a:solidFill>
                  <a:srgbClr val="000000"/>
                </a:solidFill>
                <a:latin typeface="Arial" panose="020B0604020202020204" pitchFamily="34" charset="0"/>
                <a:ea typeface="宋体" panose="02010600030101010101" pitchFamily="2" charset="-122"/>
              </a:rPr>
              <a:t>对货物的数量和质量进行控制。避免货品短少、遗漏、误取。</a:t>
            </a:r>
          </a:p>
        </p:txBody>
      </p:sp>
      <p:sp>
        <p:nvSpPr>
          <p:cNvPr id="13" name="Rectangle 9"/>
          <p:cNvSpPr>
            <a:spLocks noChangeArrowheads="1"/>
          </p:cNvSpPr>
          <p:nvPr/>
        </p:nvSpPr>
        <p:spPr bwMode="auto">
          <a:xfrm>
            <a:off x="1760796" y="2008585"/>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1</a:t>
            </a:r>
          </a:p>
        </p:txBody>
      </p:sp>
      <p:sp>
        <p:nvSpPr>
          <p:cNvPr id="14" name="Rectangle 10"/>
          <p:cNvSpPr>
            <a:spLocks noChangeArrowheads="1"/>
          </p:cNvSpPr>
          <p:nvPr/>
        </p:nvSpPr>
        <p:spPr bwMode="auto">
          <a:xfrm>
            <a:off x="1757224" y="2971801"/>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2</a:t>
            </a:r>
          </a:p>
        </p:txBody>
      </p:sp>
      <p:sp>
        <p:nvSpPr>
          <p:cNvPr id="15" name="Rectangle 11"/>
          <p:cNvSpPr>
            <a:spLocks noChangeArrowheads="1"/>
          </p:cNvSpPr>
          <p:nvPr/>
        </p:nvSpPr>
        <p:spPr bwMode="auto">
          <a:xfrm>
            <a:off x="1549004" y="3971926"/>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3</a:t>
            </a:r>
          </a:p>
        </p:txBody>
      </p:sp>
    </p:spTree>
    <p:extLst>
      <p:ext uri="{BB962C8B-B14F-4D97-AF65-F5344CB8AC3E}">
        <p14:creationId xmlns:p14="http://schemas.microsoft.com/office/powerpoint/2010/main" val="2351246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ox(in)">
                                      <p:cBhvr>
                                        <p:cTn id="10" dur="500"/>
                                        <p:tgtEl>
                                          <p:spTgt spid="10"/>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ox(in)">
                                      <p:cBhvr>
                                        <p:cTn id="13" dur="500"/>
                                        <p:tgtEl>
                                          <p:spTgt spid="1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in)">
                                      <p:cBhvr>
                                        <p:cTn id="18" dur="500"/>
                                        <p:tgtEl>
                                          <p:spTgt spid="8"/>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ox(in)">
                                      <p:cBhvr>
                                        <p:cTn id="21" dur="500"/>
                                        <p:tgtEl>
                                          <p:spTgt spid="11"/>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ox(in)">
                                      <p:cBhvr>
                                        <p:cTn id="24" dur="500"/>
                                        <p:tgtEl>
                                          <p:spTgt spid="1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ox(in)">
                                      <p:cBhvr>
                                        <p:cTn id="29" dur="500"/>
                                        <p:tgtEl>
                                          <p:spTgt spid="9"/>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ox(in)">
                                      <p:cBhvr>
                                        <p:cTn id="3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2" name="Rectangle 2">
            <a:extLst>
              <a:ext uri="{FF2B5EF4-FFF2-40B4-BE49-F238E27FC236}"/>
            </a:extLst>
          </p:cNvPr>
          <p:cNvSpPr>
            <a:spLocks noGrp="1" noRot="1" noChangeArrowheads="1"/>
          </p:cNvSpPr>
          <p:nvPr>
            <p:ph type="title"/>
          </p:nvPr>
        </p:nvSpPr>
        <p:spPr>
          <a:xfrm>
            <a:off x="1334691" y="-57150"/>
            <a:ext cx="6405563" cy="571500"/>
          </a:xfrm>
        </p:spPr>
        <p:txBody>
          <a:bodyPr rtlCol="0">
            <a:normAutofit fontScale="90000"/>
          </a:bodyPr>
          <a:lstStyle/>
          <a:p>
            <a:pPr>
              <a:defRPr/>
            </a:pPr>
            <a:r>
              <a:rPr lang="en-US" altLang="zh-CN" b="1" dirty="0" smtClean="0">
                <a:latin typeface="+mj-ea"/>
                <a:ea typeface="+mj-ea"/>
              </a:rPr>
              <a:t>4.</a:t>
            </a:r>
            <a:r>
              <a:rPr lang="zh-CN" altLang="zh-CN" b="1" dirty="0" smtClean="0">
                <a:latin typeface="+mj-ea"/>
                <a:ea typeface="+mj-ea"/>
              </a:rPr>
              <a:t>仓储</a:t>
            </a:r>
            <a:r>
              <a:rPr lang="zh-CN" altLang="zh-CN" b="1" dirty="0">
                <a:latin typeface="+mj-ea"/>
                <a:ea typeface="+mj-ea"/>
              </a:rPr>
              <a:t>质量控制</a:t>
            </a:r>
          </a:p>
        </p:txBody>
      </p:sp>
      <p:sp>
        <p:nvSpPr>
          <p:cNvPr id="107523" name="Rectangle 3"/>
          <p:cNvSpPr>
            <a:spLocks noGrp="1" noRot="1"/>
          </p:cNvSpPr>
          <p:nvPr>
            <p:ph idx="1"/>
          </p:nvPr>
        </p:nvSpPr>
        <p:spPr>
          <a:xfrm>
            <a:off x="1334691" y="536972"/>
            <a:ext cx="6405563" cy="860822"/>
          </a:xfrm>
          <a:solidFill>
            <a:schemeClr val="tx2">
              <a:lumMod val="10000"/>
              <a:lumOff val="90000"/>
            </a:schemeClr>
          </a:solidFill>
        </p:spPr>
        <p:txBody>
          <a:bodyPr/>
          <a:lstStyle/>
          <a:p>
            <a:pPr marL="0" indent="0">
              <a:buNone/>
              <a:defRPr/>
            </a:pPr>
            <a:r>
              <a:rPr lang="zh-CN" altLang="zh-CN" b="1" dirty="0" smtClean="0"/>
              <a:t>仓储</a:t>
            </a:r>
            <a:r>
              <a:rPr lang="zh-CN" altLang="zh-CN" b="1" dirty="0"/>
              <a:t>管理的绩效衡量主要用于识别那些能够带来速度提高或成本缩减的设计或运作方案</a:t>
            </a:r>
            <a:r>
              <a:rPr lang="zh-CN" altLang="zh-CN" b="1" dirty="0" smtClean="0"/>
              <a:t>。</a:t>
            </a:r>
            <a:endParaRPr lang="en-US" altLang="zh-CN" b="1" dirty="0"/>
          </a:p>
        </p:txBody>
      </p:sp>
      <p:sp>
        <p:nvSpPr>
          <p:cNvPr id="7" name="AutoShape 3"/>
          <p:cNvSpPr>
            <a:spLocks noChangeArrowheads="1"/>
          </p:cNvSpPr>
          <p:nvPr/>
        </p:nvSpPr>
        <p:spPr bwMode="gray">
          <a:xfrm>
            <a:off x="1658541" y="1485901"/>
            <a:ext cx="513159" cy="488156"/>
          </a:xfrm>
          <a:prstGeom prst="flowChartConnector">
            <a:avLst/>
          </a:prstGeom>
          <a:solidFill>
            <a:srgbClr val="FFFF99"/>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8" name="AutoShape 4"/>
          <p:cNvSpPr>
            <a:spLocks noChangeArrowheads="1"/>
          </p:cNvSpPr>
          <p:nvPr/>
        </p:nvSpPr>
        <p:spPr bwMode="gray">
          <a:xfrm>
            <a:off x="1668066" y="2101454"/>
            <a:ext cx="514350" cy="526256"/>
          </a:xfrm>
          <a:prstGeom prst="flowChartConnector">
            <a:avLst/>
          </a:prstGeom>
          <a:solidFill>
            <a:srgbClr val="CCFFCC"/>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9" name="AutoShape 5"/>
          <p:cNvSpPr>
            <a:spLocks noChangeArrowheads="1"/>
          </p:cNvSpPr>
          <p:nvPr/>
        </p:nvSpPr>
        <p:spPr bwMode="gray">
          <a:xfrm>
            <a:off x="1657350" y="2749154"/>
            <a:ext cx="525066" cy="529828"/>
          </a:xfrm>
          <a:prstGeom prst="flowChartConnector">
            <a:avLst/>
          </a:prstGeom>
          <a:solidFill>
            <a:srgbClr val="FFCCFF"/>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0" name="Rectangle 6"/>
          <p:cNvSpPr>
            <a:spLocks noChangeArrowheads="1"/>
          </p:cNvSpPr>
          <p:nvPr/>
        </p:nvSpPr>
        <p:spPr bwMode="auto">
          <a:xfrm>
            <a:off x="2457450" y="1533525"/>
            <a:ext cx="4885135" cy="397032"/>
          </a:xfrm>
          <a:prstGeom prst="rect">
            <a:avLst/>
          </a:prstGeom>
          <a:solidFill>
            <a:srgbClr val="FFFF99"/>
          </a:solidFill>
          <a:ln w="9525">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人员安全：避免不正确的举起或试图扛太重货物。</a:t>
            </a:r>
            <a:endParaRPr lang="en-US" altLang="zh-CN" sz="1650">
              <a:solidFill>
                <a:srgbClr val="000000"/>
              </a:solidFill>
              <a:latin typeface="Arial" panose="020B0604020202020204" pitchFamily="34" charset="0"/>
              <a:ea typeface="宋体" panose="02010600030101010101" pitchFamily="2" charset="-122"/>
            </a:endParaRPr>
          </a:p>
        </p:txBody>
      </p:sp>
      <p:sp>
        <p:nvSpPr>
          <p:cNvPr id="11" name="Rectangle 7"/>
          <p:cNvSpPr>
            <a:spLocks noChangeArrowheads="1"/>
          </p:cNvSpPr>
          <p:nvPr/>
        </p:nvSpPr>
        <p:spPr bwMode="auto">
          <a:xfrm>
            <a:off x="2474119" y="2183606"/>
            <a:ext cx="4805363" cy="397032"/>
          </a:xfrm>
          <a:prstGeom prst="rect">
            <a:avLst/>
          </a:prstGeom>
          <a:solidFill>
            <a:srgbClr val="CCFFCC"/>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财产安全：保护产品、防止货物被盗。</a:t>
            </a:r>
            <a:endParaRPr lang="zh-CN" altLang="en-US" sz="1650">
              <a:solidFill>
                <a:srgbClr val="000000"/>
              </a:solidFill>
              <a:latin typeface="Arial" panose="020B0604020202020204" pitchFamily="34" charset="0"/>
              <a:ea typeface="宋体" panose="02010600030101010101" pitchFamily="2" charset="-122"/>
            </a:endParaRPr>
          </a:p>
        </p:txBody>
      </p:sp>
      <p:sp>
        <p:nvSpPr>
          <p:cNvPr id="12" name="Rectangle 8"/>
          <p:cNvSpPr>
            <a:spLocks noChangeArrowheads="1"/>
          </p:cNvSpPr>
          <p:nvPr/>
        </p:nvSpPr>
        <p:spPr bwMode="auto">
          <a:xfrm>
            <a:off x="2434829" y="2752725"/>
            <a:ext cx="4829175" cy="600164"/>
          </a:xfrm>
          <a:prstGeom prst="rect">
            <a:avLst/>
          </a:prstGeom>
          <a:solidFill>
            <a:srgbClr val="FFCCFF"/>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机动车辆安全运行：叉车等必须专业培训和认证员工才能操作</a:t>
            </a:r>
            <a:r>
              <a:rPr lang="zh-CN" altLang="en-US" sz="1650">
                <a:solidFill>
                  <a:srgbClr val="000000"/>
                </a:solidFill>
                <a:latin typeface="Arial" panose="020B0604020202020204" pitchFamily="34" charset="0"/>
                <a:ea typeface="宋体" panose="02010600030101010101" pitchFamily="2" charset="-122"/>
              </a:rPr>
              <a:t>。</a:t>
            </a:r>
          </a:p>
        </p:txBody>
      </p:sp>
      <p:sp>
        <p:nvSpPr>
          <p:cNvPr id="13" name="Rectangle 9"/>
          <p:cNvSpPr>
            <a:spLocks noChangeArrowheads="1"/>
          </p:cNvSpPr>
          <p:nvPr/>
        </p:nvSpPr>
        <p:spPr bwMode="auto">
          <a:xfrm>
            <a:off x="1747699" y="1535907"/>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1</a:t>
            </a:r>
          </a:p>
        </p:txBody>
      </p:sp>
      <p:sp>
        <p:nvSpPr>
          <p:cNvPr id="14" name="Rectangle 10"/>
          <p:cNvSpPr>
            <a:spLocks noChangeArrowheads="1"/>
          </p:cNvSpPr>
          <p:nvPr/>
        </p:nvSpPr>
        <p:spPr bwMode="auto">
          <a:xfrm>
            <a:off x="1747699" y="2187179"/>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2</a:t>
            </a:r>
          </a:p>
        </p:txBody>
      </p:sp>
      <p:sp>
        <p:nvSpPr>
          <p:cNvPr id="15" name="Rectangle 11"/>
          <p:cNvSpPr>
            <a:spLocks noChangeArrowheads="1"/>
          </p:cNvSpPr>
          <p:nvPr/>
        </p:nvSpPr>
        <p:spPr bwMode="auto">
          <a:xfrm>
            <a:off x="1585913" y="2864644"/>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3</a:t>
            </a:r>
          </a:p>
        </p:txBody>
      </p:sp>
      <p:sp>
        <p:nvSpPr>
          <p:cNvPr id="16" name="AutoShape 5"/>
          <p:cNvSpPr>
            <a:spLocks noChangeArrowheads="1"/>
          </p:cNvSpPr>
          <p:nvPr/>
        </p:nvSpPr>
        <p:spPr bwMode="gray">
          <a:xfrm>
            <a:off x="1628775" y="3408760"/>
            <a:ext cx="477441" cy="522684"/>
          </a:xfrm>
          <a:prstGeom prst="flowChartConnector">
            <a:avLst/>
          </a:prstGeom>
          <a:solidFill>
            <a:srgbClr val="FFC000"/>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7" name="Rectangle 8"/>
          <p:cNvSpPr>
            <a:spLocks noChangeArrowheads="1"/>
          </p:cNvSpPr>
          <p:nvPr/>
        </p:nvSpPr>
        <p:spPr bwMode="auto">
          <a:xfrm>
            <a:off x="2412207" y="3524250"/>
            <a:ext cx="4827985" cy="346249"/>
          </a:xfrm>
          <a:prstGeom prst="rect">
            <a:avLst/>
          </a:prstGeom>
          <a:solidFill>
            <a:srgbClr val="FFC000"/>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清洁与卫生：及时除尘、清除废弃物和易燃物。</a:t>
            </a:r>
            <a:endParaRPr lang="zh-CN" altLang="en-US" sz="1650">
              <a:solidFill>
                <a:srgbClr val="000000"/>
              </a:solidFill>
              <a:latin typeface="Arial" panose="020B0604020202020204" pitchFamily="34" charset="0"/>
              <a:ea typeface="宋体" panose="02010600030101010101" pitchFamily="2" charset="-122"/>
            </a:endParaRPr>
          </a:p>
        </p:txBody>
      </p:sp>
      <p:sp>
        <p:nvSpPr>
          <p:cNvPr id="18" name="Rectangle 11"/>
          <p:cNvSpPr>
            <a:spLocks noChangeArrowheads="1"/>
          </p:cNvSpPr>
          <p:nvPr/>
        </p:nvSpPr>
        <p:spPr bwMode="auto">
          <a:xfrm>
            <a:off x="1568054" y="3568304"/>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4</a:t>
            </a:r>
          </a:p>
        </p:txBody>
      </p:sp>
      <p:sp>
        <p:nvSpPr>
          <p:cNvPr id="19" name="AutoShape 5"/>
          <p:cNvSpPr>
            <a:spLocks noChangeArrowheads="1"/>
          </p:cNvSpPr>
          <p:nvPr/>
        </p:nvSpPr>
        <p:spPr bwMode="gray">
          <a:xfrm>
            <a:off x="1627585" y="4049316"/>
            <a:ext cx="478631" cy="522684"/>
          </a:xfrm>
          <a:prstGeom prst="flowChartConnector">
            <a:avLst/>
          </a:prstGeom>
          <a:solidFill>
            <a:srgbClr val="CCCCFF"/>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20" name="Rectangle 8"/>
          <p:cNvSpPr>
            <a:spLocks noChangeArrowheads="1"/>
          </p:cNvSpPr>
          <p:nvPr/>
        </p:nvSpPr>
        <p:spPr bwMode="auto">
          <a:xfrm>
            <a:off x="2386013" y="4154091"/>
            <a:ext cx="4829175" cy="346249"/>
          </a:xfrm>
          <a:prstGeom prst="rect">
            <a:avLst/>
          </a:prstGeom>
          <a:solidFill>
            <a:srgbClr val="CCCCFF"/>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时间：保证供应的前提下，确定合理的储存时间。</a:t>
            </a:r>
            <a:endParaRPr lang="zh-CN" altLang="en-US" sz="1650">
              <a:solidFill>
                <a:srgbClr val="000000"/>
              </a:solidFill>
              <a:latin typeface="Arial" panose="020B0604020202020204" pitchFamily="34" charset="0"/>
              <a:ea typeface="宋体" panose="02010600030101010101" pitchFamily="2" charset="-122"/>
            </a:endParaRPr>
          </a:p>
        </p:txBody>
      </p:sp>
      <p:sp>
        <p:nvSpPr>
          <p:cNvPr id="21" name="Rectangle 11"/>
          <p:cNvSpPr>
            <a:spLocks noChangeArrowheads="1"/>
          </p:cNvSpPr>
          <p:nvPr/>
        </p:nvSpPr>
        <p:spPr bwMode="auto">
          <a:xfrm>
            <a:off x="1543050" y="4100513"/>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5</a:t>
            </a:r>
          </a:p>
        </p:txBody>
      </p:sp>
    </p:spTree>
    <p:extLst>
      <p:ext uri="{BB962C8B-B14F-4D97-AF65-F5344CB8AC3E}">
        <p14:creationId xmlns:p14="http://schemas.microsoft.com/office/powerpoint/2010/main" val="25517816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ox(in)">
                                      <p:cBhvr>
                                        <p:cTn id="10" dur="500"/>
                                        <p:tgtEl>
                                          <p:spTgt spid="10"/>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ox(in)">
                                      <p:cBhvr>
                                        <p:cTn id="13" dur="500"/>
                                        <p:tgtEl>
                                          <p:spTgt spid="1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in)">
                                      <p:cBhvr>
                                        <p:cTn id="18" dur="500"/>
                                        <p:tgtEl>
                                          <p:spTgt spid="8"/>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ox(in)">
                                      <p:cBhvr>
                                        <p:cTn id="21" dur="500"/>
                                        <p:tgtEl>
                                          <p:spTgt spid="11"/>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ox(in)">
                                      <p:cBhvr>
                                        <p:cTn id="24" dur="500"/>
                                        <p:tgtEl>
                                          <p:spTgt spid="1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ox(in)">
                                      <p:cBhvr>
                                        <p:cTn id="29" dur="500"/>
                                        <p:tgtEl>
                                          <p:spTgt spid="9"/>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ox(in)">
                                      <p:cBhvr>
                                        <p:cTn id="35" dur="500"/>
                                        <p:tgtEl>
                                          <p:spTgt spid="1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ox(in)">
                                      <p:cBhvr>
                                        <p:cTn id="40" dur="500"/>
                                        <p:tgtEl>
                                          <p:spTgt spid="16"/>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ox(in)">
                                      <p:cBhvr>
                                        <p:cTn id="43" dur="500"/>
                                        <p:tgtEl>
                                          <p:spTgt spid="17"/>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ox(in)">
                                      <p:cBhvr>
                                        <p:cTn id="46" dur="500"/>
                                        <p:tgtEl>
                                          <p:spTgt spid="18"/>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ox(in)">
                                      <p:cBhvr>
                                        <p:cTn id="51" dur="500"/>
                                        <p:tgtEl>
                                          <p:spTgt spid="19"/>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ox(in)">
                                      <p:cBhvr>
                                        <p:cTn id="54" dur="500"/>
                                        <p:tgtEl>
                                          <p:spTgt spid="20"/>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ox(in)">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animBg="1"/>
      <p:bldP spid="17" grpId="0" animBg="1"/>
      <p:bldP spid="18" grpId="0"/>
      <p:bldP spid="19" grpId="0" animBg="1"/>
      <p:bldP spid="20" grpId="0" animBg="1"/>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Rectangle 2">
            <a:extLst>
              <a:ext uri="{FF2B5EF4-FFF2-40B4-BE49-F238E27FC236}"/>
            </a:extLst>
          </p:cNvPr>
          <p:cNvSpPr>
            <a:spLocks noGrp="1" noRot="1" noChangeArrowheads="1"/>
          </p:cNvSpPr>
          <p:nvPr>
            <p:ph type="title"/>
          </p:nvPr>
        </p:nvSpPr>
        <p:spPr>
          <a:xfrm>
            <a:off x="1483519" y="57150"/>
            <a:ext cx="6060281" cy="628650"/>
          </a:xfrm>
        </p:spPr>
        <p:txBody>
          <a:bodyPr rtlCol="0">
            <a:normAutofit/>
          </a:bodyPr>
          <a:lstStyle/>
          <a:p>
            <a:pPr>
              <a:defRPr/>
            </a:pPr>
            <a:r>
              <a:rPr lang="en-US" altLang="zh-CN" b="1" dirty="0" smtClean="0">
                <a:latin typeface="+mj-ea"/>
                <a:ea typeface="+mj-ea"/>
              </a:rPr>
              <a:t>5.</a:t>
            </a:r>
            <a:r>
              <a:rPr lang="zh-CN" altLang="zh-CN" b="1" dirty="0" smtClean="0">
                <a:latin typeface="+mj-ea"/>
                <a:ea typeface="+mj-ea"/>
              </a:rPr>
              <a:t>装卸搬运</a:t>
            </a:r>
            <a:r>
              <a:rPr lang="zh-CN" altLang="zh-CN" b="1" dirty="0">
                <a:latin typeface="+mj-ea"/>
                <a:ea typeface="+mj-ea"/>
              </a:rPr>
              <a:t>质量控制</a:t>
            </a:r>
          </a:p>
        </p:txBody>
      </p:sp>
      <p:sp>
        <p:nvSpPr>
          <p:cNvPr id="8" name="AutoShape 3"/>
          <p:cNvSpPr>
            <a:spLocks noChangeArrowheads="1"/>
          </p:cNvSpPr>
          <p:nvPr/>
        </p:nvSpPr>
        <p:spPr bwMode="gray">
          <a:xfrm>
            <a:off x="2572941" y="1600201"/>
            <a:ext cx="513159" cy="488156"/>
          </a:xfrm>
          <a:prstGeom prst="flowChartConnector">
            <a:avLst/>
          </a:prstGeom>
          <a:solidFill>
            <a:srgbClr val="FFFF99"/>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9" name="AutoShape 4"/>
          <p:cNvSpPr>
            <a:spLocks noChangeArrowheads="1"/>
          </p:cNvSpPr>
          <p:nvPr/>
        </p:nvSpPr>
        <p:spPr bwMode="gray">
          <a:xfrm>
            <a:off x="2582466" y="2215754"/>
            <a:ext cx="514350" cy="526256"/>
          </a:xfrm>
          <a:prstGeom prst="flowChartConnector">
            <a:avLst/>
          </a:prstGeom>
          <a:solidFill>
            <a:srgbClr val="CCFFCC"/>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0" name="AutoShape 5"/>
          <p:cNvSpPr>
            <a:spLocks noChangeArrowheads="1"/>
          </p:cNvSpPr>
          <p:nvPr/>
        </p:nvSpPr>
        <p:spPr bwMode="gray">
          <a:xfrm>
            <a:off x="2582467" y="2863454"/>
            <a:ext cx="525065" cy="529828"/>
          </a:xfrm>
          <a:prstGeom prst="flowChartConnector">
            <a:avLst/>
          </a:prstGeom>
          <a:solidFill>
            <a:srgbClr val="FFCCFF"/>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1" name="Rectangle 6"/>
          <p:cNvSpPr>
            <a:spLocks noChangeArrowheads="1"/>
          </p:cNvSpPr>
          <p:nvPr/>
        </p:nvSpPr>
        <p:spPr bwMode="auto">
          <a:xfrm>
            <a:off x="3371850" y="1647825"/>
            <a:ext cx="3086100" cy="397032"/>
          </a:xfrm>
          <a:prstGeom prst="rect">
            <a:avLst/>
          </a:prstGeom>
          <a:solidFill>
            <a:srgbClr val="FFFF99"/>
          </a:solidFill>
          <a:ln w="9525">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减少环节，装卸程序化</a:t>
            </a:r>
            <a:endParaRPr lang="en-US" altLang="zh-CN" sz="1650">
              <a:solidFill>
                <a:srgbClr val="000000"/>
              </a:solidFill>
              <a:latin typeface="Arial" panose="020B0604020202020204" pitchFamily="34" charset="0"/>
              <a:ea typeface="宋体" panose="02010600030101010101" pitchFamily="2" charset="-122"/>
            </a:endParaRPr>
          </a:p>
        </p:txBody>
      </p:sp>
      <p:sp>
        <p:nvSpPr>
          <p:cNvPr id="12" name="Rectangle 7"/>
          <p:cNvSpPr>
            <a:spLocks noChangeArrowheads="1"/>
          </p:cNvSpPr>
          <p:nvPr/>
        </p:nvSpPr>
        <p:spPr bwMode="auto">
          <a:xfrm>
            <a:off x="3388519" y="2297906"/>
            <a:ext cx="3126581" cy="397032"/>
          </a:xfrm>
          <a:prstGeom prst="rect">
            <a:avLst/>
          </a:prstGeom>
          <a:solidFill>
            <a:srgbClr val="CCFFCC"/>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成组化搬运</a:t>
            </a:r>
            <a:endParaRPr lang="zh-CN" altLang="en-US" sz="1650">
              <a:solidFill>
                <a:srgbClr val="000000"/>
              </a:solidFill>
              <a:latin typeface="Arial" panose="020B0604020202020204" pitchFamily="34" charset="0"/>
              <a:ea typeface="宋体" panose="02010600030101010101" pitchFamily="2" charset="-122"/>
            </a:endParaRPr>
          </a:p>
        </p:txBody>
      </p:sp>
      <p:sp>
        <p:nvSpPr>
          <p:cNvPr id="13" name="Rectangle 8"/>
          <p:cNvSpPr>
            <a:spLocks noChangeArrowheads="1"/>
          </p:cNvSpPr>
          <p:nvPr/>
        </p:nvSpPr>
        <p:spPr bwMode="auto">
          <a:xfrm>
            <a:off x="3349228" y="2967038"/>
            <a:ext cx="3165872" cy="346249"/>
          </a:xfrm>
          <a:prstGeom prst="rect">
            <a:avLst/>
          </a:prstGeom>
          <a:solidFill>
            <a:srgbClr val="FFCCFF"/>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选择合适的搬运方式，省时省力</a:t>
            </a:r>
            <a:endParaRPr lang="zh-CN" altLang="en-US" sz="1650">
              <a:solidFill>
                <a:srgbClr val="000000"/>
              </a:solidFill>
              <a:latin typeface="Arial" panose="020B0604020202020204" pitchFamily="34" charset="0"/>
              <a:ea typeface="宋体" panose="02010600030101010101" pitchFamily="2" charset="-122"/>
            </a:endParaRPr>
          </a:p>
        </p:txBody>
      </p:sp>
      <p:sp>
        <p:nvSpPr>
          <p:cNvPr id="14" name="Rectangle 9"/>
          <p:cNvSpPr>
            <a:spLocks noChangeArrowheads="1"/>
          </p:cNvSpPr>
          <p:nvPr/>
        </p:nvSpPr>
        <p:spPr bwMode="auto">
          <a:xfrm>
            <a:off x="2662099" y="1650207"/>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1</a:t>
            </a:r>
          </a:p>
        </p:txBody>
      </p:sp>
      <p:sp>
        <p:nvSpPr>
          <p:cNvPr id="15" name="Rectangle 10"/>
          <p:cNvSpPr>
            <a:spLocks noChangeArrowheads="1"/>
          </p:cNvSpPr>
          <p:nvPr/>
        </p:nvSpPr>
        <p:spPr bwMode="auto">
          <a:xfrm>
            <a:off x="2662099" y="2301479"/>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2</a:t>
            </a:r>
          </a:p>
        </p:txBody>
      </p:sp>
      <p:sp>
        <p:nvSpPr>
          <p:cNvPr id="16" name="Rectangle 11"/>
          <p:cNvSpPr>
            <a:spLocks noChangeArrowheads="1"/>
          </p:cNvSpPr>
          <p:nvPr/>
        </p:nvSpPr>
        <p:spPr bwMode="auto">
          <a:xfrm>
            <a:off x="2500313" y="2978944"/>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3</a:t>
            </a:r>
          </a:p>
        </p:txBody>
      </p:sp>
      <p:sp>
        <p:nvSpPr>
          <p:cNvPr id="17" name="AutoShape 5"/>
          <p:cNvSpPr>
            <a:spLocks noChangeArrowheads="1"/>
          </p:cNvSpPr>
          <p:nvPr/>
        </p:nvSpPr>
        <p:spPr bwMode="gray">
          <a:xfrm>
            <a:off x="2566988" y="3543300"/>
            <a:ext cx="477441" cy="522685"/>
          </a:xfrm>
          <a:prstGeom prst="flowChartConnector">
            <a:avLst/>
          </a:prstGeom>
          <a:solidFill>
            <a:srgbClr val="FFC000"/>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8" name="Rectangle 8"/>
          <p:cNvSpPr>
            <a:spLocks noChangeArrowheads="1"/>
          </p:cNvSpPr>
          <p:nvPr/>
        </p:nvSpPr>
        <p:spPr bwMode="auto">
          <a:xfrm>
            <a:off x="3326607" y="3638550"/>
            <a:ext cx="3188494" cy="346249"/>
          </a:xfrm>
          <a:prstGeom prst="rect">
            <a:avLst/>
          </a:prstGeom>
          <a:solidFill>
            <a:srgbClr val="FFC000"/>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保障人身和财产安全</a:t>
            </a:r>
            <a:endParaRPr lang="zh-CN" altLang="en-US" sz="1650">
              <a:solidFill>
                <a:srgbClr val="000000"/>
              </a:solidFill>
              <a:latin typeface="Arial" panose="020B0604020202020204" pitchFamily="34" charset="0"/>
              <a:ea typeface="宋体" panose="02010600030101010101" pitchFamily="2" charset="-122"/>
            </a:endParaRPr>
          </a:p>
        </p:txBody>
      </p:sp>
      <p:sp>
        <p:nvSpPr>
          <p:cNvPr id="19" name="Rectangle 11"/>
          <p:cNvSpPr>
            <a:spLocks noChangeArrowheads="1"/>
          </p:cNvSpPr>
          <p:nvPr/>
        </p:nvSpPr>
        <p:spPr bwMode="auto">
          <a:xfrm>
            <a:off x="2482454" y="3682604"/>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4</a:t>
            </a:r>
          </a:p>
        </p:txBody>
      </p:sp>
      <p:sp>
        <p:nvSpPr>
          <p:cNvPr id="20" name="AutoShape 5"/>
          <p:cNvSpPr>
            <a:spLocks noChangeArrowheads="1"/>
          </p:cNvSpPr>
          <p:nvPr/>
        </p:nvSpPr>
        <p:spPr bwMode="gray">
          <a:xfrm>
            <a:off x="2541985" y="4163616"/>
            <a:ext cx="478631" cy="522684"/>
          </a:xfrm>
          <a:prstGeom prst="flowChartConnector">
            <a:avLst/>
          </a:prstGeom>
          <a:solidFill>
            <a:srgbClr val="CCCCFF"/>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21" name="Rectangle 8"/>
          <p:cNvSpPr>
            <a:spLocks noChangeArrowheads="1"/>
          </p:cNvSpPr>
          <p:nvPr/>
        </p:nvSpPr>
        <p:spPr bwMode="auto">
          <a:xfrm>
            <a:off x="3337322" y="4305300"/>
            <a:ext cx="3214688" cy="346249"/>
          </a:xfrm>
          <a:prstGeom prst="rect">
            <a:avLst/>
          </a:prstGeom>
          <a:solidFill>
            <a:srgbClr val="CCCCFF"/>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合理选择搬运设备</a:t>
            </a:r>
            <a:endParaRPr lang="zh-CN" altLang="en-US" sz="1650">
              <a:solidFill>
                <a:srgbClr val="000000"/>
              </a:solidFill>
              <a:latin typeface="Arial" panose="020B0604020202020204" pitchFamily="34" charset="0"/>
              <a:ea typeface="宋体" panose="02010600030101010101" pitchFamily="2" charset="-122"/>
            </a:endParaRPr>
          </a:p>
        </p:txBody>
      </p:sp>
      <p:sp>
        <p:nvSpPr>
          <p:cNvPr id="22" name="Rectangle 11"/>
          <p:cNvSpPr>
            <a:spLocks noChangeArrowheads="1"/>
          </p:cNvSpPr>
          <p:nvPr/>
        </p:nvSpPr>
        <p:spPr bwMode="auto">
          <a:xfrm>
            <a:off x="2457450" y="4214813"/>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5</a:t>
            </a:r>
          </a:p>
        </p:txBody>
      </p:sp>
      <p:sp>
        <p:nvSpPr>
          <p:cNvPr id="23" name="内容占位符 7"/>
          <p:cNvSpPr>
            <a:spLocks noGrp="1"/>
          </p:cNvSpPr>
          <p:nvPr>
            <p:ph idx="1"/>
          </p:nvPr>
        </p:nvSpPr>
        <p:spPr>
          <a:xfrm>
            <a:off x="1257300" y="604838"/>
            <a:ext cx="6686550" cy="914400"/>
          </a:xfrm>
          <a:solidFill>
            <a:schemeClr val="tx2">
              <a:lumMod val="10000"/>
              <a:lumOff val="90000"/>
            </a:schemeClr>
          </a:solidFill>
        </p:spPr>
        <p:txBody>
          <a:bodyPr/>
          <a:lstStyle/>
          <a:p>
            <a:pPr>
              <a:defRPr/>
            </a:pPr>
            <a:r>
              <a:rPr lang="zh-CN" altLang="en-US" b="1" dirty="0" smtClean="0"/>
              <a:t>装卸搬运的质量控制应防止搬运过程中的振动、撞击、磨损、变形等造成的损坏或质量下降</a:t>
            </a:r>
          </a:p>
        </p:txBody>
      </p:sp>
    </p:spTree>
    <p:extLst>
      <p:ext uri="{BB962C8B-B14F-4D97-AF65-F5344CB8AC3E}">
        <p14:creationId xmlns:p14="http://schemas.microsoft.com/office/powerpoint/2010/main" val="27873539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ox(in)">
                                      <p:cBhvr>
                                        <p:cTn id="10" dur="500"/>
                                        <p:tgtEl>
                                          <p:spTgt spid="11"/>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ox(in)">
                                      <p:cBhvr>
                                        <p:cTn id="13" dur="500"/>
                                        <p:tgtEl>
                                          <p:spTgt spid="1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ox(in)">
                                      <p:cBhvr>
                                        <p:cTn id="18" dur="500"/>
                                        <p:tgtEl>
                                          <p:spTgt spid="9"/>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ox(in)">
                                      <p:cBhvr>
                                        <p:cTn id="21" dur="500"/>
                                        <p:tgtEl>
                                          <p:spTgt spid="12"/>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ox(in)">
                                      <p:cBhvr>
                                        <p:cTn id="24" dur="500"/>
                                        <p:tgtEl>
                                          <p:spTgt spid="1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500"/>
                                        <p:tgtEl>
                                          <p:spTgt spid="10"/>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ox(in)">
                                      <p:cBhvr>
                                        <p:cTn id="32" dur="500"/>
                                        <p:tgtEl>
                                          <p:spTgt spid="13"/>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ox(in)">
                                      <p:cBhvr>
                                        <p:cTn id="35" dur="500"/>
                                        <p:tgtEl>
                                          <p:spTgt spid="1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ox(in)">
                                      <p:cBhvr>
                                        <p:cTn id="40" dur="500"/>
                                        <p:tgtEl>
                                          <p:spTgt spid="17"/>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ox(in)">
                                      <p:cBhvr>
                                        <p:cTn id="43" dur="500"/>
                                        <p:tgtEl>
                                          <p:spTgt spid="18"/>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ox(in)">
                                      <p:cBhvr>
                                        <p:cTn id="46" dur="500"/>
                                        <p:tgtEl>
                                          <p:spTgt spid="1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ox(in)">
                                      <p:cBhvr>
                                        <p:cTn id="51" dur="500"/>
                                        <p:tgtEl>
                                          <p:spTgt spid="20"/>
                                        </p:tgtEl>
                                      </p:cBhvr>
                                    </p:animEffect>
                                  </p:childTnLst>
                                </p:cTn>
                              </p:par>
                              <p:par>
                                <p:cTn id="52" presetID="4" presetClass="entr" presetSubtype="16"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ox(in)">
                                      <p:cBhvr>
                                        <p:cTn id="54" dur="500"/>
                                        <p:tgtEl>
                                          <p:spTgt spid="21"/>
                                        </p:tgtEl>
                                      </p:cBhvr>
                                    </p:animEffect>
                                  </p:childTnLst>
                                </p:cTn>
                              </p:par>
                              <p:par>
                                <p:cTn id="55" presetID="4" presetClass="entr" presetSubtype="16"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ox(in)">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17" grpId="0" animBg="1"/>
      <p:bldP spid="18" grpId="0" animBg="1"/>
      <p:bldP spid="19" grpId="0"/>
      <p:bldP spid="20" grpId="0" animBg="1"/>
      <p:bldP spid="21" grpId="0" animBg="1"/>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Rectangle 2">
            <a:extLst>
              <a:ext uri="{FF2B5EF4-FFF2-40B4-BE49-F238E27FC236}"/>
            </a:extLst>
          </p:cNvPr>
          <p:cNvSpPr>
            <a:spLocks noGrp="1" noRot="1" noChangeArrowheads="1"/>
          </p:cNvSpPr>
          <p:nvPr>
            <p:ph type="title"/>
          </p:nvPr>
        </p:nvSpPr>
        <p:spPr>
          <a:xfrm>
            <a:off x="2286000" y="171450"/>
            <a:ext cx="5543550" cy="685800"/>
          </a:xfrm>
        </p:spPr>
        <p:txBody>
          <a:bodyPr rtlCol="0">
            <a:noAutofit/>
          </a:bodyPr>
          <a:lstStyle/>
          <a:p>
            <a:pPr algn="l" eaLnBrk="1" fontAlgn="auto" hangingPunct="1">
              <a:spcAft>
                <a:spcPts val="0"/>
              </a:spcAft>
              <a:defRPr/>
            </a:pPr>
            <a:r>
              <a:rPr lang="en-US" altLang="zh-CN" sz="3000" b="1" dirty="0" smtClean="0">
                <a:latin typeface="+mj-ea"/>
                <a:ea typeface="+mj-ea"/>
              </a:rPr>
              <a:t>6.</a:t>
            </a:r>
            <a:r>
              <a:rPr lang="zh-CN" altLang="zh-CN" sz="3000" b="1" dirty="0" smtClean="0">
                <a:latin typeface="+mj-ea"/>
                <a:ea typeface="+mj-ea"/>
              </a:rPr>
              <a:t>包装</a:t>
            </a:r>
            <a:r>
              <a:rPr lang="zh-CN" altLang="zh-CN" sz="3000" b="1" dirty="0">
                <a:latin typeface="+mj-ea"/>
                <a:ea typeface="+mj-ea"/>
              </a:rPr>
              <a:t>质量控制</a:t>
            </a:r>
            <a:r>
              <a:rPr lang="en-US" altLang="zh-CN" sz="3000" b="1" dirty="0">
                <a:solidFill>
                  <a:srgbClr val="000000"/>
                </a:solidFill>
                <a:latin typeface="+mj-ea"/>
                <a:ea typeface="+mj-ea"/>
              </a:rPr>
              <a:t/>
            </a:r>
            <a:br>
              <a:rPr lang="en-US" altLang="zh-CN" sz="3000" b="1" dirty="0">
                <a:solidFill>
                  <a:srgbClr val="000000"/>
                </a:solidFill>
                <a:latin typeface="+mj-ea"/>
                <a:ea typeface="+mj-ea"/>
              </a:rPr>
            </a:br>
            <a:endParaRPr lang="zh-CN" altLang="en-US" sz="3000" b="1" dirty="0">
              <a:solidFill>
                <a:srgbClr val="000000"/>
              </a:solidFill>
              <a:latin typeface="+mn-ea"/>
              <a:ea typeface="+mn-ea"/>
            </a:endParaRPr>
          </a:p>
        </p:txBody>
      </p:sp>
      <p:sp>
        <p:nvSpPr>
          <p:cNvPr id="8" name="AutoShape 3"/>
          <p:cNvSpPr>
            <a:spLocks noChangeArrowheads="1"/>
          </p:cNvSpPr>
          <p:nvPr/>
        </p:nvSpPr>
        <p:spPr bwMode="gray">
          <a:xfrm>
            <a:off x="2001441" y="1943101"/>
            <a:ext cx="513159" cy="488156"/>
          </a:xfrm>
          <a:prstGeom prst="flowChartConnector">
            <a:avLst/>
          </a:prstGeom>
          <a:solidFill>
            <a:srgbClr val="FFFF99"/>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9" name="AutoShape 4"/>
          <p:cNvSpPr>
            <a:spLocks noChangeArrowheads="1"/>
          </p:cNvSpPr>
          <p:nvPr/>
        </p:nvSpPr>
        <p:spPr bwMode="gray">
          <a:xfrm>
            <a:off x="2010966" y="2558654"/>
            <a:ext cx="514350" cy="526256"/>
          </a:xfrm>
          <a:prstGeom prst="flowChartConnector">
            <a:avLst/>
          </a:prstGeom>
          <a:solidFill>
            <a:srgbClr val="CCFFCC"/>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0" name="AutoShape 5"/>
          <p:cNvSpPr>
            <a:spLocks noChangeArrowheads="1"/>
          </p:cNvSpPr>
          <p:nvPr/>
        </p:nvSpPr>
        <p:spPr bwMode="gray">
          <a:xfrm>
            <a:off x="1995488" y="3233737"/>
            <a:ext cx="525066" cy="529829"/>
          </a:xfrm>
          <a:prstGeom prst="flowChartConnector">
            <a:avLst/>
          </a:prstGeom>
          <a:solidFill>
            <a:srgbClr val="FFCCFF"/>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11" name="Rectangle 6"/>
          <p:cNvSpPr>
            <a:spLocks noChangeArrowheads="1"/>
          </p:cNvSpPr>
          <p:nvPr/>
        </p:nvSpPr>
        <p:spPr bwMode="auto">
          <a:xfrm>
            <a:off x="2800350" y="1990725"/>
            <a:ext cx="4286250" cy="397032"/>
          </a:xfrm>
          <a:prstGeom prst="rect">
            <a:avLst/>
          </a:prstGeom>
          <a:solidFill>
            <a:srgbClr val="FFFF99"/>
          </a:solidFill>
          <a:ln w="9525">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根据不同的使用环境，选择不同的包装类型</a:t>
            </a:r>
            <a:endParaRPr lang="en-US" altLang="zh-CN" sz="1650">
              <a:solidFill>
                <a:srgbClr val="000000"/>
              </a:solidFill>
              <a:latin typeface="Arial" panose="020B0604020202020204" pitchFamily="34" charset="0"/>
              <a:ea typeface="宋体" panose="02010600030101010101" pitchFamily="2" charset="-122"/>
            </a:endParaRPr>
          </a:p>
        </p:txBody>
      </p:sp>
      <p:sp>
        <p:nvSpPr>
          <p:cNvPr id="12" name="Rectangle 7"/>
          <p:cNvSpPr>
            <a:spLocks noChangeArrowheads="1"/>
          </p:cNvSpPr>
          <p:nvPr/>
        </p:nvSpPr>
        <p:spPr bwMode="auto">
          <a:xfrm>
            <a:off x="2817019" y="2640806"/>
            <a:ext cx="4726781" cy="397032"/>
          </a:xfrm>
          <a:prstGeom prst="rect">
            <a:avLst/>
          </a:prstGeom>
          <a:solidFill>
            <a:srgbClr val="CCFFCC"/>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20000"/>
              </a:lnSpc>
              <a:spcBef>
                <a:spcPct val="0"/>
              </a:spcBef>
              <a:spcAft>
                <a:spcPct val="0"/>
              </a:spcAft>
              <a:buClr>
                <a:srgbClr val="CC00CC"/>
              </a:buClr>
              <a:buSzTx/>
              <a:buNone/>
            </a:pPr>
            <a:r>
              <a:rPr lang="zh-CN" altLang="en-US" sz="1650" b="1">
                <a:solidFill>
                  <a:srgbClr val="000000"/>
                </a:solidFill>
                <a:latin typeface="Arial" panose="020B0604020202020204" pitchFamily="34" charset="0"/>
                <a:ea typeface="宋体" panose="02010600030101010101" pitchFamily="2" charset="-122"/>
              </a:rPr>
              <a:t>选用合适的包装材料（纸质、木质、金属、塑料）</a:t>
            </a:r>
            <a:endParaRPr lang="zh-CN" altLang="en-US" sz="1650">
              <a:solidFill>
                <a:srgbClr val="000000"/>
              </a:solidFill>
              <a:latin typeface="Arial" panose="020B0604020202020204" pitchFamily="34" charset="0"/>
              <a:ea typeface="宋体" panose="02010600030101010101" pitchFamily="2" charset="-122"/>
            </a:endParaRPr>
          </a:p>
        </p:txBody>
      </p:sp>
      <p:sp>
        <p:nvSpPr>
          <p:cNvPr id="13" name="Rectangle 8"/>
          <p:cNvSpPr>
            <a:spLocks noChangeArrowheads="1"/>
          </p:cNvSpPr>
          <p:nvPr/>
        </p:nvSpPr>
        <p:spPr bwMode="auto">
          <a:xfrm>
            <a:off x="2846785" y="3308748"/>
            <a:ext cx="4663678" cy="346249"/>
          </a:xfrm>
          <a:prstGeom prst="rect">
            <a:avLst/>
          </a:prstGeom>
          <a:solidFill>
            <a:srgbClr val="FFCCFF"/>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包装的设计与尺寸，与储存、运输、搬运相适应</a:t>
            </a:r>
            <a:endParaRPr lang="zh-CN" altLang="en-US" sz="1650">
              <a:solidFill>
                <a:srgbClr val="000000"/>
              </a:solidFill>
              <a:latin typeface="Arial" panose="020B0604020202020204" pitchFamily="34" charset="0"/>
              <a:ea typeface="宋体" panose="02010600030101010101" pitchFamily="2" charset="-122"/>
            </a:endParaRPr>
          </a:p>
        </p:txBody>
      </p:sp>
      <p:sp>
        <p:nvSpPr>
          <p:cNvPr id="14" name="Rectangle 9"/>
          <p:cNvSpPr>
            <a:spLocks noChangeArrowheads="1"/>
          </p:cNvSpPr>
          <p:nvPr/>
        </p:nvSpPr>
        <p:spPr bwMode="auto">
          <a:xfrm>
            <a:off x="2090599" y="1993107"/>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1</a:t>
            </a:r>
          </a:p>
        </p:txBody>
      </p:sp>
      <p:sp>
        <p:nvSpPr>
          <p:cNvPr id="15" name="Rectangle 10"/>
          <p:cNvSpPr>
            <a:spLocks noChangeArrowheads="1"/>
          </p:cNvSpPr>
          <p:nvPr/>
        </p:nvSpPr>
        <p:spPr bwMode="auto">
          <a:xfrm>
            <a:off x="2090599" y="2644379"/>
            <a:ext cx="324128"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2</a:t>
            </a:r>
          </a:p>
        </p:txBody>
      </p:sp>
      <p:sp>
        <p:nvSpPr>
          <p:cNvPr id="16" name="Rectangle 11"/>
          <p:cNvSpPr>
            <a:spLocks noChangeArrowheads="1"/>
          </p:cNvSpPr>
          <p:nvPr/>
        </p:nvSpPr>
        <p:spPr bwMode="auto">
          <a:xfrm>
            <a:off x="1928813" y="3321844"/>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3</a:t>
            </a:r>
          </a:p>
        </p:txBody>
      </p:sp>
      <p:sp>
        <p:nvSpPr>
          <p:cNvPr id="20" name="AutoShape 5"/>
          <p:cNvSpPr>
            <a:spLocks noChangeArrowheads="1"/>
          </p:cNvSpPr>
          <p:nvPr/>
        </p:nvSpPr>
        <p:spPr bwMode="gray">
          <a:xfrm>
            <a:off x="1970485" y="3992166"/>
            <a:ext cx="478631" cy="522684"/>
          </a:xfrm>
          <a:prstGeom prst="flowChartConnector">
            <a:avLst/>
          </a:prstGeom>
          <a:solidFill>
            <a:srgbClr val="CCCCFF"/>
          </a:solidFill>
          <a:ln w="88900" cmpd="thinThick" algn="ctr">
            <a:solidFill>
              <a:srgbClr val="C0C0C0"/>
            </a:solidFill>
            <a:round/>
            <a:headEnd/>
            <a:tailEnd/>
          </a:ln>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b="1">
              <a:solidFill>
                <a:srgbClr val="000000"/>
              </a:solidFill>
              <a:latin typeface="Arial" panose="020B0604020202020204" pitchFamily="34" charset="0"/>
              <a:ea typeface="宋体" panose="02010600030101010101" pitchFamily="2" charset="-122"/>
            </a:endParaRPr>
          </a:p>
        </p:txBody>
      </p:sp>
      <p:sp>
        <p:nvSpPr>
          <p:cNvPr id="21" name="Rectangle 8"/>
          <p:cNvSpPr>
            <a:spLocks noChangeArrowheads="1"/>
          </p:cNvSpPr>
          <p:nvPr/>
        </p:nvSpPr>
        <p:spPr bwMode="auto">
          <a:xfrm>
            <a:off x="2753917" y="4106466"/>
            <a:ext cx="4849415" cy="346249"/>
          </a:xfrm>
          <a:prstGeom prst="rect">
            <a:avLst/>
          </a:prstGeom>
          <a:solidFill>
            <a:srgbClr val="CCCCFF"/>
          </a:solidFill>
          <a:ln w="9525" algn="ctr">
            <a:solidFill>
              <a:srgbClr val="000000"/>
            </a:solidFill>
            <a:miter lim="800000"/>
            <a:headEnd/>
            <a:tailEnd/>
          </a:ln>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Aft>
                <a:spcPct val="0"/>
              </a:spcAft>
              <a:buClr>
                <a:srgbClr val="FF0066"/>
              </a:buClr>
              <a:buSzTx/>
              <a:buNone/>
            </a:pPr>
            <a:r>
              <a:rPr lang="zh-CN" altLang="en-US" sz="1650" b="1">
                <a:solidFill>
                  <a:srgbClr val="000000"/>
                </a:solidFill>
                <a:latin typeface="Arial" panose="020B0604020202020204" pitchFamily="34" charset="0"/>
                <a:ea typeface="宋体" panose="02010600030101010101" pitchFamily="2" charset="-122"/>
              </a:rPr>
              <a:t>产品的识别标志：字迹清除、牢固耐久、符合规范</a:t>
            </a:r>
            <a:endParaRPr lang="zh-CN" altLang="en-US" sz="1650">
              <a:solidFill>
                <a:srgbClr val="000000"/>
              </a:solidFill>
              <a:latin typeface="Arial" panose="020B0604020202020204" pitchFamily="34" charset="0"/>
              <a:ea typeface="宋体" panose="02010600030101010101" pitchFamily="2" charset="-122"/>
            </a:endParaRPr>
          </a:p>
        </p:txBody>
      </p:sp>
      <p:sp>
        <p:nvSpPr>
          <p:cNvPr id="22" name="Rectangle 11"/>
          <p:cNvSpPr>
            <a:spLocks noChangeArrowheads="1"/>
          </p:cNvSpPr>
          <p:nvPr/>
        </p:nvSpPr>
        <p:spPr bwMode="auto">
          <a:xfrm>
            <a:off x="1885950" y="4043363"/>
            <a:ext cx="647700"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en-US" altLang="zh-CN" sz="1950" b="1">
                <a:solidFill>
                  <a:srgbClr val="000000"/>
                </a:solidFill>
                <a:latin typeface="Arial" panose="020B0604020202020204" pitchFamily="34" charset="0"/>
                <a:ea typeface="宋体" panose="02010600030101010101" pitchFamily="2" charset="-122"/>
              </a:rPr>
              <a:t>4</a:t>
            </a:r>
          </a:p>
        </p:txBody>
      </p:sp>
      <p:sp>
        <p:nvSpPr>
          <p:cNvPr id="23" name="内容占位符 7"/>
          <p:cNvSpPr>
            <a:spLocks noGrp="1"/>
          </p:cNvSpPr>
          <p:nvPr>
            <p:ph idx="1"/>
          </p:nvPr>
        </p:nvSpPr>
        <p:spPr>
          <a:xfrm>
            <a:off x="1314450" y="757238"/>
            <a:ext cx="6515100" cy="914400"/>
          </a:xfrm>
          <a:solidFill>
            <a:schemeClr val="tx2">
              <a:lumMod val="10000"/>
              <a:lumOff val="90000"/>
            </a:schemeClr>
          </a:solidFill>
        </p:spPr>
        <p:txBody>
          <a:bodyPr/>
          <a:lstStyle/>
          <a:p>
            <a:pPr>
              <a:defRPr/>
            </a:pPr>
            <a:r>
              <a:rPr lang="zh-CN" altLang="en-US" b="1" dirty="0" smtClean="0"/>
              <a:t>包装的质量控制的关键是依据包装标准要求，对产品的包装进行监督、对比和调节。</a:t>
            </a:r>
          </a:p>
        </p:txBody>
      </p:sp>
    </p:spTree>
    <p:extLst>
      <p:ext uri="{BB962C8B-B14F-4D97-AF65-F5344CB8AC3E}">
        <p14:creationId xmlns:p14="http://schemas.microsoft.com/office/powerpoint/2010/main" val="12626540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ox(in)">
                                      <p:cBhvr>
                                        <p:cTn id="10" dur="500"/>
                                        <p:tgtEl>
                                          <p:spTgt spid="11"/>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ox(in)">
                                      <p:cBhvr>
                                        <p:cTn id="13" dur="500"/>
                                        <p:tgtEl>
                                          <p:spTgt spid="1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ox(in)">
                                      <p:cBhvr>
                                        <p:cTn id="18" dur="500"/>
                                        <p:tgtEl>
                                          <p:spTgt spid="9"/>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ox(in)">
                                      <p:cBhvr>
                                        <p:cTn id="21" dur="500"/>
                                        <p:tgtEl>
                                          <p:spTgt spid="12"/>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ox(in)">
                                      <p:cBhvr>
                                        <p:cTn id="24" dur="500"/>
                                        <p:tgtEl>
                                          <p:spTgt spid="1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ox(in)">
                                      <p:cBhvr>
                                        <p:cTn id="29" dur="500"/>
                                        <p:tgtEl>
                                          <p:spTgt spid="10"/>
                                        </p:tgtEl>
                                      </p:cBhvr>
                                    </p:animEffect>
                                  </p:childTnLst>
                                </p:cTn>
                              </p:par>
                              <p:par>
                                <p:cTn id="30" presetID="4"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ox(in)">
                                      <p:cBhvr>
                                        <p:cTn id="32" dur="500"/>
                                        <p:tgtEl>
                                          <p:spTgt spid="13"/>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ox(in)">
                                      <p:cBhvr>
                                        <p:cTn id="35" dur="500"/>
                                        <p:tgtEl>
                                          <p:spTgt spid="16"/>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16"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ox(in)">
                                      <p:cBhvr>
                                        <p:cTn id="40" dur="500"/>
                                        <p:tgtEl>
                                          <p:spTgt spid="20"/>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ox(in)">
                                      <p:cBhvr>
                                        <p:cTn id="43" dur="500"/>
                                        <p:tgtEl>
                                          <p:spTgt spid="21"/>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ox(in)">
                                      <p:cBhvr>
                                        <p:cTn id="4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p:bldP spid="15" grpId="0"/>
      <p:bldP spid="16" grpId="0"/>
      <p:bldP spid="20" grpId="0" animBg="1"/>
      <p:bldP spid="21" grpId="0" animBg="1"/>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extLst>
          </p:cNvPr>
          <p:cNvSpPr>
            <a:spLocks noGrp="1"/>
          </p:cNvSpPr>
          <p:nvPr>
            <p:ph type="title"/>
          </p:nvPr>
        </p:nvSpPr>
        <p:spPr>
          <a:xfrm>
            <a:off x="1331640" y="290512"/>
            <a:ext cx="6172200" cy="857250"/>
          </a:xfrm>
        </p:spPr>
        <p:txBody>
          <a:bodyPr/>
          <a:lstStyle/>
          <a:p>
            <a:pPr>
              <a:defRPr/>
            </a:pPr>
            <a:r>
              <a:rPr lang="zh-CN" altLang="en-US" b="1" dirty="0" smtClean="0">
                <a:latin typeface="+mj-ea"/>
                <a:ea typeface="+mj-ea"/>
              </a:rPr>
              <a:t>四、</a:t>
            </a:r>
            <a:r>
              <a:rPr lang="zh-CN" altLang="zh-CN" b="1" dirty="0" smtClean="0">
                <a:latin typeface="+mj-ea"/>
                <a:ea typeface="+mj-ea"/>
              </a:rPr>
              <a:t>企业</a:t>
            </a:r>
            <a:r>
              <a:rPr lang="zh-CN" altLang="zh-CN" b="1" dirty="0">
                <a:latin typeface="+mj-ea"/>
                <a:ea typeface="+mj-ea"/>
              </a:rPr>
              <a:t>物流质量保证体系</a:t>
            </a:r>
            <a:endParaRPr lang="zh-CN" altLang="en-US" dirty="0">
              <a:latin typeface="+mj-ea"/>
              <a:ea typeface="+mj-ea"/>
            </a:endParaRPr>
          </a:p>
        </p:txBody>
      </p:sp>
      <p:sp>
        <p:nvSpPr>
          <p:cNvPr id="3" name="内容占位符 2"/>
          <p:cNvSpPr>
            <a:spLocks noGrp="1"/>
          </p:cNvSpPr>
          <p:nvPr>
            <p:ph idx="1"/>
          </p:nvPr>
        </p:nvSpPr>
        <p:spPr/>
        <p:txBody>
          <a:bodyPr/>
          <a:lstStyle/>
          <a:p>
            <a:r>
              <a:rPr lang="zh-CN" altLang="en-US" dirty="0" smtClean="0"/>
              <a:t>企业</a:t>
            </a:r>
            <a:r>
              <a:rPr lang="zh-CN" altLang="en-US" dirty="0"/>
              <a:t>物流质量保证的含义</a:t>
            </a:r>
          </a:p>
        </p:txBody>
      </p:sp>
      <p:sp>
        <p:nvSpPr>
          <p:cNvPr id="10" name="内容占位符 2"/>
          <p:cNvSpPr txBox="1">
            <a:spLocks/>
          </p:cNvSpPr>
          <p:nvPr/>
        </p:nvSpPr>
        <p:spPr bwMode="auto">
          <a:xfrm>
            <a:off x="432048" y="1779662"/>
            <a:ext cx="8075240" cy="2958977"/>
          </a:xfrm>
          <a:prstGeom prst="rect">
            <a:avLst/>
          </a:prstGeom>
          <a:solidFill>
            <a:schemeClr val="tx2">
              <a:lumMod val="10000"/>
              <a:lumOff val="9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baseline="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baseline="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a:lstStyle>
          <a:p>
            <a:pPr defTabSz="914400">
              <a:lnSpc>
                <a:spcPct val="150000"/>
              </a:lnSpc>
              <a:defRPr/>
            </a:pPr>
            <a:r>
              <a:rPr lang="zh-CN" altLang="zh-CN" b="1" dirty="0" smtClean="0"/>
              <a:t>企业物流质量保证是企业物流部门致力于提供物流质量要求会得到满足的信任，是企业物流服务的提供者对顾客在</a:t>
            </a:r>
            <a:r>
              <a:rPr lang="zh-CN" altLang="zh-CN" b="1" dirty="0" smtClean="0">
                <a:solidFill>
                  <a:srgbClr val="FF0000"/>
                </a:solidFill>
              </a:rPr>
              <a:t>物流产品质量和物流服务质量方面提供的担保与承诺</a:t>
            </a:r>
            <a:r>
              <a:rPr lang="zh-CN" altLang="zh-CN" b="1" dirty="0" smtClean="0"/>
              <a:t>，并根据需要进行证实的全部有计划和有系统的活动</a:t>
            </a:r>
            <a:r>
              <a:rPr lang="zh-CN" altLang="en-US" b="1" dirty="0" smtClean="0"/>
              <a:t>。</a:t>
            </a:r>
          </a:p>
        </p:txBody>
      </p:sp>
    </p:spTree>
    <p:extLst>
      <p:ext uri="{BB962C8B-B14F-4D97-AF65-F5344CB8AC3E}">
        <p14:creationId xmlns:p14="http://schemas.microsoft.com/office/powerpoint/2010/main" val="38767340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a:grpSpLocks/>
          </p:cNvGrpSpPr>
          <p:nvPr/>
        </p:nvGrpSpPr>
        <p:grpSpPr bwMode="auto">
          <a:xfrm>
            <a:off x="2483768" y="915566"/>
            <a:ext cx="5525238" cy="2300156"/>
            <a:chOff x="5356550" y="2925201"/>
            <a:chExt cx="5592804" cy="1859074"/>
          </a:xfrm>
        </p:grpSpPr>
        <p:sp>
          <p:nvSpPr>
            <p:cNvPr id="109574" name="矩形 6"/>
            <p:cNvSpPr>
              <a:spLocks noChangeArrowheads="1"/>
            </p:cNvSpPr>
            <p:nvPr/>
          </p:nvSpPr>
          <p:spPr bwMode="auto">
            <a:xfrm>
              <a:off x="5356550" y="3108898"/>
              <a:ext cx="4442311" cy="1675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10000"/>
                </a:lnSpc>
                <a:spcBef>
                  <a:spcPct val="0"/>
                </a:spcBef>
                <a:spcAft>
                  <a:spcPct val="0"/>
                </a:spcAft>
                <a:buClrTx/>
                <a:buSzTx/>
                <a:buNone/>
              </a:pPr>
              <a:r>
                <a:rPr lang="en-US" altLang="zh-CN" sz="1950" b="1" dirty="0">
                  <a:solidFill>
                    <a:prstClr val="black"/>
                  </a:solidFill>
                  <a:latin typeface="微软雅黑" panose="020B0503020204020204" pitchFamily="34" charset="-122"/>
                  <a:ea typeface="微软雅黑" panose="020B0503020204020204" pitchFamily="34" charset="-122"/>
                  <a:cs typeface="等线" pitchFamily="2" charset="-122"/>
                </a:rPr>
                <a:t>PDCA</a:t>
              </a:r>
              <a:r>
                <a:rPr lang="zh-CN" altLang="en-US" sz="1950" dirty="0">
                  <a:solidFill>
                    <a:prstClr val="black"/>
                  </a:solidFill>
                  <a:latin typeface="微软雅黑" panose="020B0503020204020204" pitchFamily="34" charset="-122"/>
                  <a:ea typeface="微软雅黑" panose="020B0503020204020204" pitchFamily="34" charset="-122"/>
                  <a:cs typeface="等线" pitchFamily="2" charset="-122"/>
                </a:rPr>
                <a:t>：是最早由休哈特（</a:t>
              </a:r>
              <a:r>
                <a:rPr lang="en-US" altLang="zh-CN" sz="1950" dirty="0" err="1">
                  <a:solidFill>
                    <a:prstClr val="black"/>
                  </a:solidFill>
                  <a:latin typeface="微软雅黑" panose="020B0503020204020204" pitchFamily="34" charset="-122"/>
                  <a:ea typeface="微软雅黑" panose="020B0503020204020204" pitchFamily="34" charset="-122"/>
                  <a:cs typeface="等线" pitchFamily="2" charset="-122"/>
                </a:rPr>
                <a:t>Shewart</a:t>
              </a:r>
              <a:r>
                <a:rPr lang="zh-CN" altLang="en-US" sz="1950" dirty="0">
                  <a:solidFill>
                    <a:prstClr val="black"/>
                  </a:solidFill>
                  <a:latin typeface="微软雅黑" panose="020B0503020204020204" pitchFamily="34" charset="-122"/>
                  <a:ea typeface="微软雅黑" panose="020B0503020204020204" pitchFamily="34" charset="-122"/>
                  <a:cs typeface="等线" pitchFamily="2" charset="-122"/>
                </a:rPr>
                <a:t>）提出来后续由</a:t>
              </a:r>
              <a:r>
                <a:rPr lang="zh-CN" altLang="en-US" sz="1950" b="1" dirty="0">
                  <a:solidFill>
                    <a:srgbClr val="FF0000"/>
                  </a:solidFill>
                  <a:latin typeface="微软雅黑" panose="020B0503020204020204" pitchFamily="34" charset="-122"/>
                  <a:ea typeface="微软雅黑" panose="020B0503020204020204" pitchFamily="34" charset="-122"/>
                  <a:cs typeface="等线" pitchFamily="2" charset="-122"/>
                </a:rPr>
                <a:t>戴明（</a:t>
              </a:r>
              <a:r>
                <a:rPr lang="en-US" altLang="zh-CN" sz="1950" b="1" dirty="0">
                  <a:solidFill>
                    <a:srgbClr val="FF0000"/>
                  </a:solidFill>
                  <a:latin typeface="微软雅黑" panose="020B0503020204020204" pitchFamily="34" charset="-122"/>
                  <a:ea typeface="微软雅黑" panose="020B0503020204020204" pitchFamily="34" charset="-122"/>
                  <a:cs typeface="等线" pitchFamily="2" charset="-122"/>
                </a:rPr>
                <a:t>Deming</a:t>
              </a:r>
              <a:r>
                <a:rPr lang="zh-CN" altLang="en-US" sz="1950" b="1" dirty="0">
                  <a:solidFill>
                    <a:srgbClr val="FF0000"/>
                  </a:solidFill>
                  <a:latin typeface="微软雅黑" panose="020B0503020204020204" pitchFamily="34" charset="-122"/>
                  <a:ea typeface="微软雅黑" panose="020B0503020204020204" pitchFamily="34" charset="-122"/>
                  <a:cs typeface="等线" pitchFamily="2" charset="-122"/>
                </a:rPr>
                <a:t>）</a:t>
              </a:r>
              <a:r>
                <a:rPr lang="zh-CN" altLang="en-US" sz="1950" dirty="0">
                  <a:solidFill>
                    <a:prstClr val="black"/>
                  </a:solidFill>
                  <a:latin typeface="微软雅黑" panose="020B0503020204020204" pitchFamily="34" charset="-122"/>
                  <a:ea typeface="微软雅黑" panose="020B0503020204020204" pitchFamily="34" charset="-122"/>
                  <a:cs typeface="等线" pitchFamily="2" charset="-122"/>
                </a:rPr>
                <a:t>予以发展采纳、宣传，获得普及的，所以又称为“</a:t>
              </a:r>
              <a:r>
                <a:rPr lang="zh-CN" altLang="en-US" sz="1950" b="1" dirty="0">
                  <a:solidFill>
                    <a:srgbClr val="FF0000"/>
                  </a:solidFill>
                  <a:latin typeface="微软雅黑" panose="020B0503020204020204" pitchFamily="34" charset="-122"/>
                  <a:ea typeface="微软雅黑" panose="020B0503020204020204" pitchFamily="34" charset="-122"/>
                  <a:cs typeface="等线" pitchFamily="2" charset="-122"/>
                </a:rPr>
                <a:t>戴明环</a:t>
              </a:r>
              <a:r>
                <a:rPr lang="zh-CN" altLang="en-US" sz="1950" dirty="0">
                  <a:solidFill>
                    <a:prstClr val="black"/>
                  </a:solidFill>
                  <a:latin typeface="微软雅黑" panose="020B0503020204020204" pitchFamily="34" charset="-122"/>
                  <a:ea typeface="微软雅黑" panose="020B0503020204020204" pitchFamily="34" charset="-122"/>
                  <a:cs typeface="等线" pitchFamily="2" charset="-122"/>
                </a:rPr>
                <a:t>。它是全面质量管理所应遵循的科学程序。</a:t>
              </a:r>
              <a:endParaRPr lang="en-US" altLang="zh-CN" sz="1950" dirty="0">
                <a:solidFill>
                  <a:prstClr val="black"/>
                </a:solidFill>
                <a:latin typeface="微软雅黑" panose="020B0503020204020204" pitchFamily="34" charset="-122"/>
                <a:ea typeface="微软雅黑" panose="020B0503020204020204" pitchFamily="34" charset="-122"/>
                <a:cs typeface="等线" pitchFamily="2" charset="-122"/>
              </a:endParaRPr>
            </a:p>
            <a:p>
              <a:pPr defTabSz="685800" fontAlgn="base">
                <a:lnSpc>
                  <a:spcPct val="110000"/>
                </a:lnSpc>
                <a:spcBef>
                  <a:spcPct val="0"/>
                </a:spcBef>
                <a:spcAft>
                  <a:spcPct val="0"/>
                </a:spcAft>
                <a:buClrTx/>
                <a:buSzTx/>
                <a:buNone/>
              </a:pPr>
              <a:endParaRPr lang="zh-CN" altLang="en-US" sz="1950" dirty="0">
                <a:solidFill>
                  <a:prstClr val="black"/>
                </a:solidFill>
                <a:latin typeface="微软雅黑" panose="020B0503020204020204" pitchFamily="34" charset="-122"/>
                <a:ea typeface="微软雅黑" panose="020B0503020204020204" pitchFamily="34" charset="-122"/>
                <a:cs typeface="等线" pitchFamily="2" charset="-122"/>
              </a:endParaRPr>
            </a:p>
          </p:txBody>
        </p:sp>
        <p:cxnSp>
          <p:nvCxnSpPr>
            <p:cNvPr id="12" name="直接连接符 11"/>
            <p:cNvCxnSpPr/>
            <p:nvPr/>
          </p:nvCxnSpPr>
          <p:spPr>
            <a:xfrm>
              <a:off x="5399749" y="2925201"/>
              <a:ext cx="480145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47898" y="4661600"/>
              <a:ext cx="480145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3" name="图片 2" descr="图片包含 男士, 西装, 人员, 照片&#10;&#10;已生成极高可信度的说明"/>
          <p:cNvPicPr>
            <a:picLocks noChangeAspect="1"/>
          </p:cNvPicPr>
          <p:nvPr/>
        </p:nvPicPr>
        <p:blipFill>
          <a:blip r:embed="rId4"/>
          <a:stretch>
            <a:fillRect/>
          </a:stretch>
        </p:blipFill>
        <p:spPr>
          <a:xfrm>
            <a:off x="402239" y="1051463"/>
            <a:ext cx="2000250" cy="2712244"/>
          </a:xfrm>
          <a:prstGeom prst="rect">
            <a:avLst/>
          </a:prstGeom>
          <a:ln w="41275">
            <a:solidFill>
              <a:schemeClr val="bg1"/>
            </a:solidFill>
          </a:ln>
          <a:effectLst>
            <a:outerShdw blurRad="50800" dist="38100" dir="5400000" algn="t" rotWithShape="0">
              <a:prstClr val="black">
                <a:alpha val="40000"/>
              </a:prstClr>
            </a:outerShdw>
          </a:effectLst>
        </p:spPr>
      </p:pic>
      <p:sp>
        <p:nvSpPr>
          <p:cNvPr id="109573" name="标题 1"/>
          <p:cNvSpPr>
            <a:spLocks/>
          </p:cNvSpPr>
          <p:nvPr/>
        </p:nvSpPr>
        <p:spPr bwMode="auto">
          <a:xfrm>
            <a:off x="1314450" y="171450"/>
            <a:ext cx="692995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eaLnBrk="0" fontAlgn="base" hangingPunct="0">
              <a:spcBef>
                <a:spcPct val="0"/>
              </a:spcBef>
              <a:spcAft>
                <a:spcPct val="0"/>
              </a:spcAft>
              <a:buClrTx/>
              <a:buSzTx/>
              <a:buNone/>
            </a:pPr>
            <a:r>
              <a:rPr lang="zh-CN" altLang="en-US" sz="3000" b="1" dirty="0" smtClean="0">
                <a:solidFill>
                  <a:srgbClr val="001B36"/>
                </a:solidFill>
                <a:latin typeface="隶书" panose="02010509060101010101" pitchFamily="49" charset="-122"/>
                <a:ea typeface="隶书" panose="02010509060101010101" pitchFamily="49" charset="-122"/>
              </a:rPr>
              <a:t>五、</a:t>
            </a:r>
            <a:r>
              <a:rPr lang="zh-CN" altLang="zh-CN" sz="3000" b="1" dirty="0" smtClean="0">
                <a:solidFill>
                  <a:srgbClr val="001B36"/>
                </a:solidFill>
                <a:latin typeface="隶书" panose="02010509060101010101" pitchFamily="49" charset="-122"/>
                <a:ea typeface="隶书" panose="02010509060101010101" pitchFamily="49" charset="-122"/>
              </a:rPr>
              <a:t>企业</a:t>
            </a:r>
            <a:r>
              <a:rPr lang="zh-CN" altLang="zh-CN" sz="3000" b="1" dirty="0">
                <a:solidFill>
                  <a:srgbClr val="001B36"/>
                </a:solidFill>
                <a:latin typeface="隶书" panose="02010509060101010101" pitchFamily="49" charset="-122"/>
                <a:ea typeface="隶书" panose="02010509060101010101" pitchFamily="49" charset="-122"/>
              </a:rPr>
              <a:t>物流质量</a:t>
            </a:r>
            <a:r>
              <a:rPr lang="zh-CN" altLang="zh-CN" sz="3000" b="1" dirty="0" smtClean="0">
                <a:solidFill>
                  <a:srgbClr val="001B36"/>
                </a:solidFill>
                <a:latin typeface="隶书" panose="02010509060101010101" pitchFamily="49" charset="-122"/>
                <a:ea typeface="隶书" panose="02010509060101010101" pitchFamily="49" charset="-122"/>
              </a:rPr>
              <a:t>改进——</a:t>
            </a:r>
            <a:r>
              <a:rPr lang="en-US" altLang="zh-CN" sz="3000" b="1" dirty="0">
                <a:solidFill>
                  <a:srgbClr val="001B36"/>
                </a:solidFill>
                <a:latin typeface="隶书" panose="02010509060101010101" pitchFamily="49" charset="-122"/>
                <a:ea typeface="隶书" panose="02010509060101010101" pitchFamily="49" charset="-122"/>
              </a:rPr>
              <a:t>PDCA</a:t>
            </a:r>
            <a:r>
              <a:rPr lang="zh-CN" altLang="zh-CN" sz="3000" b="1" dirty="0">
                <a:solidFill>
                  <a:srgbClr val="001B36"/>
                </a:solidFill>
                <a:latin typeface="隶书" panose="02010509060101010101" pitchFamily="49" charset="-122"/>
                <a:ea typeface="隶书" panose="02010509060101010101" pitchFamily="49" charset="-122"/>
              </a:rPr>
              <a:t>循环</a:t>
            </a:r>
          </a:p>
        </p:txBody>
      </p:sp>
      <p:sp>
        <p:nvSpPr>
          <p:cNvPr id="2" name="矩形 1"/>
          <p:cNvSpPr/>
          <p:nvPr/>
        </p:nvSpPr>
        <p:spPr>
          <a:xfrm>
            <a:off x="2402489" y="3101970"/>
            <a:ext cx="6489991" cy="923330"/>
          </a:xfrm>
          <a:prstGeom prst="rect">
            <a:avLst/>
          </a:prstGeom>
        </p:spPr>
        <p:txBody>
          <a:bodyPr wrap="square">
            <a:spAutoFit/>
          </a:bodyPr>
          <a:lstStyle/>
          <a:p>
            <a:r>
              <a:rPr lang="zh-CN" altLang="en-US" b="1" dirty="0"/>
              <a:t>物流质量管理环节，强调服务精神的重要性。通过分析物流服务质量对企业品牌形象的影响</a:t>
            </a:r>
            <a:r>
              <a:rPr lang="zh-CN" altLang="en-US" b="1" dirty="0" smtClean="0"/>
              <a:t>，理解</a:t>
            </a:r>
            <a:r>
              <a:rPr lang="zh-CN" altLang="en-US" b="1" dirty="0"/>
              <a:t>优质服务在物流行业中的价值</a:t>
            </a:r>
            <a:r>
              <a:rPr lang="zh-CN" altLang="en-US" b="1" dirty="0" smtClean="0"/>
              <a:t>，服务</a:t>
            </a:r>
            <a:r>
              <a:rPr lang="zh-CN" altLang="en-US" b="1" dirty="0"/>
              <a:t>意识和职业素养。</a:t>
            </a:r>
          </a:p>
        </p:txBody>
      </p:sp>
    </p:spTree>
    <p:custDataLst>
      <p:tags r:id="rId1"/>
    </p:custDataLst>
    <p:extLst>
      <p:ext uri="{BB962C8B-B14F-4D97-AF65-F5344CB8AC3E}">
        <p14:creationId xmlns:p14="http://schemas.microsoft.com/office/powerpoint/2010/main" val="2296567389"/>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a:spLocks noChangeArrowheads="1"/>
          </p:cNvSpPr>
          <p:nvPr/>
        </p:nvSpPr>
        <p:spPr bwMode="auto">
          <a:xfrm>
            <a:off x="1200150" y="2457450"/>
            <a:ext cx="2628900" cy="2631490"/>
          </a:xfrm>
          <a:prstGeom prst="rect">
            <a:avLst/>
          </a:prstGeom>
          <a:solidFill>
            <a:schemeClr val="accent6">
              <a:lumMod val="60000"/>
              <a:lumOff val="40000"/>
              <a:alpha val="90000"/>
            </a:schemeClr>
          </a:solid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defRPr/>
            </a:pPr>
            <a:r>
              <a:rPr lang="zh-CN" altLang="en-US" sz="1650" b="1">
                <a:solidFill>
                  <a:prstClr val="black"/>
                </a:solidFill>
                <a:latin typeface="微软雅黑" panose="020B0503020204020204" pitchFamily="34" charset="-122"/>
                <a:ea typeface="微软雅黑" panose="020B0503020204020204" pitchFamily="34" charset="-122"/>
                <a:cs typeface="等线" panose="02010600030101010101" pitchFamily="2" charset="-122"/>
              </a:rPr>
              <a:t>（</a:t>
            </a:r>
            <a:r>
              <a:rPr lang="en-US" altLang="zh-CN" sz="1650" b="1">
                <a:solidFill>
                  <a:prstClr val="black"/>
                </a:solidFill>
                <a:latin typeface="微软雅黑" panose="020B0503020204020204" pitchFamily="34" charset="-122"/>
                <a:ea typeface="微软雅黑" panose="020B0503020204020204" pitchFamily="34" charset="-122"/>
                <a:cs typeface="等线" panose="02010600030101010101" pitchFamily="2" charset="-122"/>
              </a:rPr>
              <a:t>Action</a:t>
            </a:r>
            <a:r>
              <a:rPr lang="zh-CN" altLang="en-US" sz="1650" b="1">
                <a:solidFill>
                  <a:prstClr val="black"/>
                </a:solidFill>
                <a:latin typeface="微软雅黑" panose="020B0503020204020204" pitchFamily="34" charset="-122"/>
                <a:ea typeface="微软雅黑" panose="020B0503020204020204" pitchFamily="34" charset="-122"/>
                <a:cs typeface="等线" panose="02010600030101010101" pitchFamily="2" charset="-122"/>
              </a:rPr>
              <a:t>）</a:t>
            </a:r>
            <a:r>
              <a:rPr lang="en-US" altLang="zh-CN" sz="1650" b="1">
                <a:solidFill>
                  <a:prstClr val="black"/>
                </a:solidFill>
                <a:latin typeface="微软雅黑" panose="020B0503020204020204" pitchFamily="34" charset="-122"/>
                <a:ea typeface="微软雅黑" panose="020B0503020204020204" pitchFamily="34" charset="-122"/>
                <a:cs typeface="等线" panose="02010600030101010101" pitchFamily="2" charset="-122"/>
              </a:rPr>
              <a:t>——</a:t>
            </a:r>
            <a:r>
              <a:rPr lang="zh-CN" altLang="en-US" sz="1650" b="1">
                <a:solidFill>
                  <a:prstClr val="black"/>
                </a:solidFill>
                <a:latin typeface="微软雅黑" panose="020B0503020204020204" pitchFamily="34" charset="-122"/>
                <a:ea typeface="微软雅黑" panose="020B0503020204020204" pitchFamily="34" charset="-122"/>
                <a:cs typeface="等线" panose="02010600030101010101" pitchFamily="2" charset="-122"/>
              </a:rPr>
              <a:t>行动</a:t>
            </a:r>
            <a:endParaRPr lang="en-US" altLang="zh-CN" sz="1650" b="1">
              <a:solidFill>
                <a:prstClr val="black"/>
              </a:solidFill>
              <a:latin typeface="微软雅黑" panose="020B0503020204020204" pitchFamily="34" charset="-122"/>
              <a:ea typeface="微软雅黑" panose="020B0503020204020204" pitchFamily="34" charset="-122"/>
              <a:cs typeface="等线" panose="02010600030101010101" pitchFamily="2" charset="-122"/>
            </a:endParaRPr>
          </a:p>
          <a:p>
            <a:pPr defTabSz="685800" fontAlgn="base">
              <a:spcBef>
                <a:spcPct val="0"/>
              </a:spcBef>
              <a:spcAft>
                <a:spcPct val="0"/>
              </a:spcAft>
              <a:buFont typeface="Wingdings" panose="05000000000000000000" pitchFamily="2" charset="2"/>
              <a:buChar char="l"/>
              <a:defRPr/>
            </a:pPr>
            <a:r>
              <a:rPr lang="zh-CN" altLang="en-US" sz="1650">
                <a:solidFill>
                  <a:prstClr val="black"/>
                </a:solidFill>
                <a:latin typeface="微软雅黑" panose="020B0503020204020204" pitchFamily="34" charset="-122"/>
                <a:ea typeface="微软雅黑" panose="020B0503020204020204" pitchFamily="34" charset="-122"/>
                <a:cs typeface="等线" panose="02010600030101010101" pitchFamily="2" charset="-122"/>
              </a:rPr>
              <a:t>对总结检查的结果进行处理，成功的经验加以肯定，并予以标准化，便于以后工作时遵循；</a:t>
            </a:r>
            <a:endParaRPr lang="en-US" altLang="zh-CN" sz="1650">
              <a:solidFill>
                <a:prstClr val="black"/>
              </a:solidFill>
              <a:latin typeface="微软雅黑" panose="020B0503020204020204" pitchFamily="34" charset="-122"/>
              <a:ea typeface="微软雅黑" panose="020B0503020204020204" pitchFamily="34" charset="-122"/>
              <a:cs typeface="等线" panose="02010600030101010101" pitchFamily="2" charset="-122"/>
            </a:endParaRPr>
          </a:p>
          <a:p>
            <a:pPr defTabSz="685800" fontAlgn="base">
              <a:spcBef>
                <a:spcPct val="0"/>
              </a:spcBef>
              <a:spcAft>
                <a:spcPct val="0"/>
              </a:spcAft>
              <a:buFont typeface="Wingdings" panose="05000000000000000000" pitchFamily="2" charset="2"/>
              <a:buChar char="l"/>
              <a:defRPr/>
            </a:pPr>
            <a:r>
              <a:rPr lang="zh-CN" altLang="en-US" sz="1650">
                <a:solidFill>
                  <a:prstClr val="black"/>
                </a:solidFill>
                <a:latin typeface="微软雅黑" panose="020B0503020204020204" pitchFamily="34" charset="-122"/>
                <a:ea typeface="微软雅黑" panose="020B0503020204020204" pitchFamily="34" charset="-122"/>
                <a:cs typeface="等线" panose="02010600030101010101" pitchFamily="2" charset="-122"/>
              </a:rPr>
              <a:t>对于失败的教训也要总结，以免重现。</a:t>
            </a:r>
            <a:endParaRPr lang="en-US" altLang="zh-CN" sz="1650">
              <a:solidFill>
                <a:prstClr val="black"/>
              </a:solidFill>
              <a:latin typeface="微软雅黑" panose="020B0503020204020204" pitchFamily="34" charset="-122"/>
              <a:ea typeface="微软雅黑" panose="020B0503020204020204" pitchFamily="34" charset="-122"/>
              <a:cs typeface="等线" panose="02010600030101010101" pitchFamily="2" charset="-122"/>
            </a:endParaRPr>
          </a:p>
          <a:p>
            <a:pPr defTabSz="685800" fontAlgn="base">
              <a:spcBef>
                <a:spcPct val="0"/>
              </a:spcBef>
              <a:spcAft>
                <a:spcPct val="0"/>
              </a:spcAft>
              <a:buFont typeface="Wingdings" panose="05000000000000000000" pitchFamily="2" charset="2"/>
              <a:buChar char="l"/>
              <a:defRPr/>
            </a:pPr>
            <a:r>
              <a:rPr lang="zh-CN" altLang="en-US" sz="1650">
                <a:solidFill>
                  <a:prstClr val="black"/>
                </a:solidFill>
                <a:latin typeface="微软雅黑" panose="020B0503020204020204" pitchFamily="34" charset="-122"/>
                <a:ea typeface="微软雅黑" panose="020B0503020204020204" pitchFamily="34" charset="-122"/>
                <a:cs typeface="等线" panose="02010600030101010101" pitchFamily="2" charset="-122"/>
              </a:rPr>
              <a:t>对于没有解决的问题，放到下一个</a:t>
            </a:r>
            <a:r>
              <a:rPr lang="en-US" altLang="zh-CN" sz="1650">
                <a:solidFill>
                  <a:prstClr val="black"/>
                </a:solidFill>
                <a:latin typeface="微软雅黑" panose="020B0503020204020204" pitchFamily="34" charset="-122"/>
                <a:ea typeface="微软雅黑" panose="020B0503020204020204" pitchFamily="34" charset="-122"/>
                <a:cs typeface="等线" panose="02010600030101010101" pitchFamily="2" charset="-122"/>
              </a:rPr>
              <a:t>PDCA</a:t>
            </a:r>
            <a:r>
              <a:rPr lang="zh-CN" altLang="en-US" sz="1650">
                <a:solidFill>
                  <a:prstClr val="black"/>
                </a:solidFill>
                <a:latin typeface="微软雅黑" panose="020B0503020204020204" pitchFamily="34" charset="-122"/>
                <a:ea typeface="微软雅黑" panose="020B0503020204020204" pitchFamily="34" charset="-122"/>
                <a:cs typeface="等线" panose="02010600030101010101" pitchFamily="2" charset="-122"/>
              </a:rPr>
              <a:t>循环去解决。 </a:t>
            </a:r>
          </a:p>
        </p:txBody>
      </p:sp>
      <p:grpSp>
        <p:nvGrpSpPr>
          <p:cNvPr id="111619" name="组合 19"/>
          <p:cNvGrpSpPr>
            <a:grpSpLocks/>
          </p:cNvGrpSpPr>
          <p:nvPr/>
        </p:nvGrpSpPr>
        <p:grpSpPr bwMode="auto">
          <a:xfrm>
            <a:off x="3429000" y="857251"/>
            <a:ext cx="2457450" cy="2516981"/>
            <a:chOff x="3017838" y="2474913"/>
            <a:chExt cx="2909887" cy="2911476"/>
          </a:xfrm>
        </p:grpSpPr>
        <p:sp>
          <p:nvSpPr>
            <p:cNvPr id="21" name="MH_Other_1"/>
            <p:cNvSpPr/>
            <p:nvPr>
              <p:custDataLst>
                <p:tags r:id="rId2"/>
              </p:custDataLst>
            </p:nvPr>
          </p:nvSpPr>
          <p:spPr>
            <a:xfrm>
              <a:off x="4653240" y="2670480"/>
              <a:ext cx="1274485" cy="1612743"/>
            </a:xfrm>
            <a:custGeom>
              <a:avLst/>
              <a:gdLst/>
              <a:ahLst/>
              <a:cxnLst/>
              <a:rect l="l" t="t" r="r" b="b"/>
              <a:pathLst>
                <a:path w="1697010" h="2148428">
                  <a:moveTo>
                    <a:pt x="33935" y="0"/>
                  </a:moveTo>
                  <a:cubicBezTo>
                    <a:pt x="239955" y="34009"/>
                    <a:pt x="440246" y="107805"/>
                    <a:pt x="625209" y="218280"/>
                  </a:cubicBezTo>
                  <a:cubicBezTo>
                    <a:pt x="1149398" y="531372"/>
                    <a:pt x="1472579" y="1092545"/>
                    <a:pt x="1482056" y="1699788"/>
                  </a:cubicBezTo>
                  <a:lnTo>
                    <a:pt x="1697010" y="1699788"/>
                  </a:lnTo>
                  <a:lnTo>
                    <a:pt x="1143693" y="2148428"/>
                  </a:lnTo>
                  <a:lnTo>
                    <a:pt x="637828" y="1699788"/>
                  </a:lnTo>
                  <a:lnTo>
                    <a:pt x="867302" y="1699788"/>
                  </a:lnTo>
                  <a:cubicBezTo>
                    <a:pt x="859306" y="1308026"/>
                    <a:pt x="649377" y="946969"/>
                    <a:pt x="310771" y="744724"/>
                  </a:cubicBezTo>
                  <a:cubicBezTo>
                    <a:pt x="212707" y="686152"/>
                    <a:pt x="108032" y="643397"/>
                    <a:pt x="0" y="617910"/>
                  </a:cubicBezTo>
                  <a:lnTo>
                    <a:pt x="280602" y="302003"/>
                  </a:lnTo>
                  <a:close/>
                </a:path>
              </a:pathLst>
            </a:custGeom>
            <a:solidFill>
              <a:srgbClr val="3FAF6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62000" tIns="0" rIns="81000" bIns="135000" anchor="ctr"/>
            <a:lstStyle/>
            <a:p>
              <a:pPr algn="ctr" defTabSz="685800">
                <a:lnSpc>
                  <a:spcPct val="120000"/>
                </a:lnSpc>
                <a:spcBef>
                  <a:spcPts val="338"/>
                </a:spcBef>
                <a:spcAft>
                  <a:spcPts val="338"/>
                </a:spcAft>
                <a:defRPr/>
              </a:pPr>
              <a:r>
                <a:rPr lang="en-US" altLang="zh-CN" dirty="0">
                  <a:solidFill>
                    <a:srgbClr val="FFFFFF"/>
                  </a:solidFill>
                  <a:latin typeface="Arial" panose="020B0604020202020204" pitchFamily="34" charset="0"/>
                  <a:ea typeface="方正舒体" panose="02010601030101010101" pitchFamily="2" charset="-122"/>
                  <a:cs typeface="Arial" panose="020B0604020202020204" pitchFamily="34" charset="0"/>
                </a:rPr>
                <a:t>D</a:t>
              </a:r>
              <a:endParaRPr lang="zh-CN" altLang="en-US" dirty="0">
                <a:solidFill>
                  <a:srgbClr val="FFFFFF"/>
                </a:solidFill>
                <a:latin typeface="Arial" panose="020B0604020202020204" pitchFamily="34" charset="0"/>
                <a:ea typeface="方正舒体" panose="02010601030101010101" pitchFamily="2" charset="-122"/>
                <a:cs typeface="Arial" panose="020B0604020202020204" pitchFamily="34" charset="0"/>
              </a:endParaRPr>
            </a:p>
          </p:txBody>
        </p:sp>
        <p:sp>
          <p:nvSpPr>
            <p:cNvPr id="22" name="MH_Other_2"/>
            <p:cNvSpPr/>
            <p:nvPr>
              <p:custDataLst>
                <p:tags r:id="rId3"/>
              </p:custDataLst>
            </p:nvPr>
          </p:nvSpPr>
          <p:spPr>
            <a:xfrm>
              <a:off x="3202526" y="2474913"/>
              <a:ext cx="1615664" cy="1275320"/>
            </a:xfrm>
            <a:custGeom>
              <a:avLst/>
              <a:gdLst/>
              <a:ahLst/>
              <a:cxnLst/>
              <a:rect l="l" t="t" r="r" b="b"/>
              <a:pathLst>
                <a:path w="2150110" h="1697787">
                  <a:moveTo>
                    <a:pt x="1701470" y="0"/>
                  </a:moveTo>
                  <a:lnTo>
                    <a:pt x="2150110" y="553317"/>
                  </a:lnTo>
                  <a:lnTo>
                    <a:pt x="1701470" y="1059182"/>
                  </a:lnTo>
                  <a:lnTo>
                    <a:pt x="1701470" y="829708"/>
                  </a:lnTo>
                  <a:cubicBezTo>
                    <a:pt x="1309708" y="837704"/>
                    <a:pt x="948651" y="1047633"/>
                    <a:pt x="746406" y="1386239"/>
                  </a:cubicBezTo>
                  <a:cubicBezTo>
                    <a:pt x="687727" y="1484483"/>
                    <a:pt x="644923" y="1589361"/>
                    <a:pt x="620466" y="1697787"/>
                  </a:cubicBezTo>
                  <a:lnTo>
                    <a:pt x="303685" y="1416408"/>
                  </a:lnTo>
                  <a:lnTo>
                    <a:pt x="0" y="1664449"/>
                  </a:lnTo>
                  <a:cubicBezTo>
                    <a:pt x="35261" y="1458221"/>
                    <a:pt x="109165" y="1257301"/>
                    <a:pt x="219962" y="1071801"/>
                  </a:cubicBezTo>
                  <a:cubicBezTo>
                    <a:pt x="533054" y="547612"/>
                    <a:pt x="1094227" y="224431"/>
                    <a:pt x="1701470" y="214954"/>
                  </a:cubicBezTo>
                  <a:close/>
                </a:path>
              </a:pathLst>
            </a:custGeom>
            <a:solidFill>
              <a:srgbClr val="4674CA"/>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270000" tIns="0" rIns="351000" bIns="216000" anchor="ctr"/>
            <a:lstStyle/>
            <a:p>
              <a:pPr algn="ctr" defTabSz="685800">
                <a:lnSpc>
                  <a:spcPct val="120000"/>
                </a:lnSpc>
                <a:spcBef>
                  <a:spcPts val="338"/>
                </a:spcBef>
                <a:spcAft>
                  <a:spcPts val="338"/>
                </a:spcAft>
                <a:defRPr/>
              </a:pPr>
              <a:r>
                <a:rPr lang="en-US" altLang="zh-CN" dirty="0">
                  <a:solidFill>
                    <a:srgbClr val="FFFFFF"/>
                  </a:solidFill>
                  <a:latin typeface="Arial" panose="020B0604020202020204" pitchFamily="34" charset="0"/>
                  <a:ea typeface="方正舒体" panose="02010601030101010101" pitchFamily="2" charset="-122"/>
                  <a:cs typeface="Arial" panose="020B0604020202020204" pitchFamily="34" charset="0"/>
                </a:rPr>
                <a:t>P</a:t>
              </a:r>
              <a:endParaRPr lang="zh-CN" altLang="en-US" dirty="0">
                <a:solidFill>
                  <a:srgbClr val="FFFFFF"/>
                </a:solidFill>
                <a:latin typeface="Arial" panose="020B0604020202020204" pitchFamily="34" charset="0"/>
                <a:ea typeface="方正舒体" panose="02010601030101010101" pitchFamily="2" charset="-122"/>
                <a:cs typeface="Arial" panose="020B0604020202020204" pitchFamily="34" charset="0"/>
              </a:endParaRPr>
            </a:p>
          </p:txBody>
        </p:sp>
        <p:sp>
          <p:nvSpPr>
            <p:cNvPr id="23" name="MH_Other_3"/>
            <p:cNvSpPr/>
            <p:nvPr>
              <p:custDataLst>
                <p:tags r:id="rId4"/>
              </p:custDataLst>
            </p:nvPr>
          </p:nvSpPr>
          <p:spPr>
            <a:xfrm>
              <a:off x="3017838" y="3586343"/>
              <a:ext cx="1274485" cy="1615497"/>
            </a:xfrm>
            <a:custGeom>
              <a:avLst/>
              <a:gdLst/>
              <a:ahLst/>
              <a:cxnLst/>
              <a:rect l="l" t="t" r="r" b="b"/>
              <a:pathLst>
                <a:path w="1697153" h="2150709">
                  <a:moveTo>
                    <a:pt x="553317" y="0"/>
                  </a:moveTo>
                  <a:lnTo>
                    <a:pt x="1059182" y="448640"/>
                  </a:lnTo>
                  <a:lnTo>
                    <a:pt x="829708" y="448640"/>
                  </a:lnTo>
                  <a:cubicBezTo>
                    <a:pt x="837704" y="840402"/>
                    <a:pt x="1047633" y="1201459"/>
                    <a:pt x="1386239" y="1403704"/>
                  </a:cubicBezTo>
                  <a:cubicBezTo>
                    <a:pt x="1484322" y="1462287"/>
                    <a:pt x="1589018" y="1505047"/>
                    <a:pt x="1697153" y="1530355"/>
                  </a:cubicBezTo>
                  <a:lnTo>
                    <a:pt x="1416407" y="1846425"/>
                  </a:lnTo>
                  <a:lnTo>
                    <a:pt x="1664937" y="2150709"/>
                  </a:lnTo>
                  <a:cubicBezTo>
                    <a:pt x="1458510" y="2114956"/>
                    <a:pt x="1257435" y="2041026"/>
                    <a:pt x="1071801" y="1930149"/>
                  </a:cubicBezTo>
                  <a:cubicBezTo>
                    <a:pt x="547612" y="1617056"/>
                    <a:pt x="224431" y="1055883"/>
                    <a:pt x="214954" y="448640"/>
                  </a:cubicBezTo>
                  <a:lnTo>
                    <a:pt x="0" y="448640"/>
                  </a:lnTo>
                  <a:close/>
                </a:path>
              </a:pathLst>
            </a:custGeom>
            <a:solidFill>
              <a:srgbClr val="DE564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135000" bIns="0" anchor="ctr"/>
            <a:lstStyle/>
            <a:p>
              <a:pPr algn="ctr" defTabSz="685800">
                <a:lnSpc>
                  <a:spcPct val="120000"/>
                </a:lnSpc>
                <a:spcBef>
                  <a:spcPts val="338"/>
                </a:spcBef>
                <a:spcAft>
                  <a:spcPts val="338"/>
                </a:spcAft>
                <a:defRPr/>
              </a:pPr>
              <a:r>
                <a:rPr lang="en-US" altLang="zh-CN" dirty="0">
                  <a:solidFill>
                    <a:srgbClr val="FFFFFF"/>
                  </a:solidFill>
                  <a:latin typeface="Arial" panose="020B0604020202020204" pitchFamily="34" charset="0"/>
                  <a:ea typeface="方正舒体" panose="02010601030101010101" pitchFamily="2" charset="-122"/>
                  <a:cs typeface="Arial" panose="020B0604020202020204" pitchFamily="34" charset="0"/>
                </a:rPr>
                <a:t>A</a:t>
              </a:r>
              <a:endParaRPr lang="zh-CN" altLang="en-US" dirty="0">
                <a:solidFill>
                  <a:srgbClr val="FFFFFF"/>
                </a:solidFill>
                <a:latin typeface="Arial" panose="020B0604020202020204" pitchFamily="34" charset="0"/>
                <a:ea typeface="方正舒体" panose="02010601030101010101" pitchFamily="2" charset="-122"/>
                <a:cs typeface="Arial" panose="020B0604020202020204" pitchFamily="34" charset="0"/>
              </a:endParaRPr>
            </a:p>
          </p:txBody>
        </p:sp>
        <p:sp>
          <p:nvSpPr>
            <p:cNvPr id="24" name="MH_Other_4"/>
            <p:cNvSpPr/>
            <p:nvPr>
              <p:custDataLst>
                <p:tags r:id="rId5"/>
              </p:custDataLst>
            </p:nvPr>
          </p:nvSpPr>
          <p:spPr>
            <a:xfrm>
              <a:off x="4118915" y="4111069"/>
              <a:ext cx="1615664" cy="1275320"/>
            </a:xfrm>
            <a:custGeom>
              <a:avLst/>
              <a:gdLst/>
              <a:ahLst/>
              <a:cxnLst/>
              <a:rect l="l" t="t" r="r" b="b"/>
              <a:pathLst>
                <a:path w="2150053" h="1697681">
                  <a:moveTo>
                    <a:pt x="1529760" y="0"/>
                  </a:moveTo>
                  <a:lnTo>
                    <a:pt x="1846425" y="281275"/>
                  </a:lnTo>
                  <a:lnTo>
                    <a:pt x="2150053" y="33280"/>
                  </a:lnTo>
                  <a:cubicBezTo>
                    <a:pt x="2114837" y="239493"/>
                    <a:pt x="2040936" y="440395"/>
                    <a:pt x="1930148" y="625880"/>
                  </a:cubicBezTo>
                  <a:cubicBezTo>
                    <a:pt x="1617056" y="1150069"/>
                    <a:pt x="1055883" y="1473250"/>
                    <a:pt x="448640" y="1482727"/>
                  </a:cubicBezTo>
                  <a:lnTo>
                    <a:pt x="448640" y="1697681"/>
                  </a:lnTo>
                  <a:lnTo>
                    <a:pt x="0" y="1144364"/>
                  </a:lnTo>
                  <a:lnTo>
                    <a:pt x="448640" y="638499"/>
                  </a:lnTo>
                  <a:lnTo>
                    <a:pt x="448640" y="867973"/>
                  </a:lnTo>
                  <a:cubicBezTo>
                    <a:pt x="840402" y="859977"/>
                    <a:pt x="1201459" y="650048"/>
                    <a:pt x="1403704" y="311442"/>
                  </a:cubicBezTo>
                  <a:cubicBezTo>
                    <a:pt x="1462369" y="213222"/>
                    <a:pt x="1505166" y="108371"/>
                    <a:pt x="1529760" y="0"/>
                  </a:cubicBezTo>
                  <a:close/>
                </a:path>
              </a:pathLst>
            </a:custGeom>
            <a:solidFill>
              <a:srgbClr val="F8BF2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216000" tIns="0" rIns="0" bIns="0" anchor="ctr"/>
            <a:lstStyle/>
            <a:p>
              <a:pPr algn="ctr" defTabSz="685800">
                <a:lnSpc>
                  <a:spcPct val="120000"/>
                </a:lnSpc>
                <a:spcBef>
                  <a:spcPts val="338"/>
                </a:spcBef>
                <a:spcAft>
                  <a:spcPts val="338"/>
                </a:spcAft>
                <a:defRPr/>
              </a:pPr>
              <a:r>
                <a:rPr lang="en-US" altLang="zh-CN" dirty="0">
                  <a:solidFill>
                    <a:srgbClr val="FFFFFF"/>
                  </a:solidFill>
                  <a:latin typeface="Arial" panose="020B0604020202020204" pitchFamily="34" charset="0"/>
                  <a:ea typeface="方正舒体" panose="02010601030101010101" pitchFamily="2" charset="-122"/>
                  <a:cs typeface="Arial" panose="020B0604020202020204" pitchFamily="34" charset="0"/>
                </a:rPr>
                <a:t>C</a:t>
              </a:r>
              <a:endParaRPr lang="zh-CN" altLang="en-US" dirty="0">
                <a:solidFill>
                  <a:srgbClr val="FFFFFF"/>
                </a:solidFill>
                <a:latin typeface="Arial" panose="020B0604020202020204" pitchFamily="34" charset="0"/>
                <a:ea typeface="方正舒体" panose="02010601030101010101" pitchFamily="2" charset="-122"/>
                <a:cs typeface="Arial" panose="020B0604020202020204" pitchFamily="34" charset="0"/>
              </a:endParaRPr>
            </a:p>
          </p:txBody>
        </p:sp>
        <p:sp>
          <p:nvSpPr>
            <p:cNvPr id="25" name="MH_Other_5"/>
            <p:cNvSpPr>
              <a:spLocks noChangeArrowheads="1"/>
            </p:cNvSpPr>
            <p:nvPr>
              <p:custDataLst>
                <p:tags r:id="rId6"/>
              </p:custDataLst>
            </p:nvPr>
          </p:nvSpPr>
          <p:spPr bwMode="auto">
            <a:xfrm rot="3577600">
              <a:off x="3433528" y="2936498"/>
              <a:ext cx="2067230" cy="206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rot="10800000" vert="eaVert" lIns="0" tIns="0" rIns="0" bIns="0" anchor="ctr"/>
            <a:lstStyle/>
            <a:p>
              <a:pPr algn="ctr" defTabSz="685800">
                <a:defRPr/>
              </a:pPr>
              <a:endParaRPr lang="zh-CN" altLang="en-US" sz="900" dirty="0">
                <a:solidFill>
                  <a:srgbClr val="FFFFFF"/>
                </a:solidFill>
                <a:latin typeface="Arial" panose="020B0604020202020204" pitchFamily="34" charset="0"/>
                <a:cs typeface="Arial" panose="020B0604020202020204" pitchFamily="34" charset="0"/>
              </a:endParaRPr>
            </a:p>
          </p:txBody>
        </p:sp>
      </p:grpSp>
      <p:sp>
        <p:nvSpPr>
          <p:cNvPr id="111620" name="矩形 2"/>
          <p:cNvSpPr>
            <a:spLocks noChangeArrowheads="1"/>
          </p:cNvSpPr>
          <p:nvPr/>
        </p:nvSpPr>
        <p:spPr bwMode="auto">
          <a:xfrm>
            <a:off x="1257300" y="742950"/>
            <a:ext cx="2286000" cy="1154162"/>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a:t>
            </a:r>
            <a:r>
              <a:rPr lang="en-US" altLang="zh-CN" sz="1725" b="1">
                <a:solidFill>
                  <a:prstClr val="black"/>
                </a:solidFill>
                <a:latin typeface="微软雅黑" panose="020B0503020204020204" pitchFamily="34" charset="-122"/>
                <a:ea typeface="微软雅黑" panose="020B0503020204020204" pitchFamily="34" charset="-122"/>
                <a:cs typeface="等线" pitchFamily="2" charset="-122"/>
              </a:rPr>
              <a:t>Plan</a:t>
            </a: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a:t>
            </a:r>
            <a:r>
              <a:rPr lang="en-US" altLang="zh-CN" sz="1725" b="1">
                <a:solidFill>
                  <a:prstClr val="black"/>
                </a:solidFill>
                <a:latin typeface="微软雅黑" panose="020B0503020204020204" pitchFamily="34" charset="-122"/>
                <a:ea typeface="微软雅黑" panose="020B0503020204020204" pitchFamily="34" charset="-122"/>
                <a:cs typeface="等线" pitchFamily="2" charset="-122"/>
              </a:rPr>
              <a:t>——</a:t>
            </a: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计划</a:t>
            </a:r>
            <a:endParaRPr lang="en-US" altLang="zh-CN" sz="1725" b="1">
              <a:solidFill>
                <a:prstClr val="black"/>
              </a:solidFill>
              <a:latin typeface="微软雅黑" panose="020B0503020204020204" pitchFamily="34" charset="-122"/>
              <a:ea typeface="微软雅黑" panose="020B0503020204020204" pitchFamily="34" charset="-122"/>
              <a:cs typeface="等线" pitchFamily="2" charset="-122"/>
            </a:endParaRPr>
          </a:p>
          <a:p>
            <a:pPr defTabSz="685800" fontAlgn="base">
              <a:spcBef>
                <a:spcPct val="0"/>
              </a:spcBef>
              <a:spcAft>
                <a:spcPct val="0"/>
              </a:spcAft>
              <a:buClrTx/>
              <a:buSzTx/>
              <a:buNone/>
            </a:pPr>
            <a:r>
              <a:rPr lang="zh-CN" altLang="en-US" sz="1725">
                <a:solidFill>
                  <a:prstClr val="black"/>
                </a:solidFill>
                <a:latin typeface="微软雅黑" panose="020B0503020204020204" pitchFamily="34" charset="-122"/>
                <a:ea typeface="微软雅黑" panose="020B0503020204020204" pitchFamily="34" charset="-122"/>
                <a:cs typeface="等线" pitchFamily="2" charset="-122"/>
              </a:rPr>
              <a:t>包括方针和目标的确定以及活动计划的制定； </a:t>
            </a:r>
          </a:p>
        </p:txBody>
      </p:sp>
      <p:sp>
        <p:nvSpPr>
          <p:cNvPr id="111621" name="矩形 26"/>
          <p:cNvSpPr>
            <a:spLocks noChangeArrowheads="1"/>
          </p:cNvSpPr>
          <p:nvPr/>
        </p:nvSpPr>
        <p:spPr bwMode="auto">
          <a:xfrm>
            <a:off x="5801916" y="1028700"/>
            <a:ext cx="2199084" cy="1419619"/>
          </a:xfrm>
          <a:prstGeom prst="rect">
            <a:avLst/>
          </a:prstGeom>
          <a:solidFill>
            <a:srgbClr val="66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a:t>
            </a:r>
            <a:r>
              <a:rPr lang="en-US" altLang="zh-CN" sz="1725" b="1">
                <a:solidFill>
                  <a:prstClr val="black"/>
                </a:solidFill>
                <a:latin typeface="微软雅黑" panose="020B0503020204020204" pitchFamily="34" charset="-122"/>
                <a:ea typeface="微软雅黑" panose="020B0503020204020204" pitchFamily="34" charset="-122"/>
                <a:cs typeface="等线" pitchFamily="2" charset="-122"/>
              </a:rPr>
              <a:t>Do</a:t>
            </a: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a:t>
            </a:r>
            <a:r>
              <a:rPr lang="en-US" altLang="zh-CN" sz="1725" b="1">
                <a:solidFill>
                  <a:prstClr val="black"/>
                </a:solidFill>
                <a:latin typeface="微软雅黑" panose="020B0503020204020204" pitchFamily="34" charset="-122"/>
                <a:ea typeface="微软雅黑" panose="020B0503020204020204" pitchFamily="34" charset="-122"/>
                <a:cs typeface="等线" pitchFamily="2" charset="-122"/>
              </a:rPr>
              <a:t>——</a:t>
            </a: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执行</a:t>
            </a:r>
            <a:endParaRPr lang="en-US" altLang="zh-CN" sz="1725" b="1">
              <a:solidFill>
                <a:prstClr val="black"/>
              </a:solidFill>
              <a:latin typeface="微软雅黑" panose="020B0503020204020204" pitchFamily="34" charset="-122"/>
              <a:ea typeface="微软雅黑" panose="020B0503020204020204" pitchFamily="34" charset="-122"/>
              <a:cs typeface="等线" pitchFamily="2" charset="-122"/>
            </a:endParaRPr>
          </a:p>
          <a:p>
            <a:pPr defTabSz="685800" fontAlgn="base">
              <a:spcBef>
                <a:spcPct val="0"/>
              </a:spcBef>
              <a:spcAft>
                <a:spcPct val="0"/>
              </a:spcAft>
              <a:buClrTx/>
              <a:buSzTx/>
              <a:buNone/>
            </a:pPr>
            <a:r>
              <a:rPr lang="zh-CN" altLang="en-US" sz="1725">
                <a:solidFill>
                  <a:prstClr val="black"/>
                </a:solidFill>
                <a:latin typeface="微软雅黑" panose="020B0503020204020204" pitchFamily="34" charset="-122"/>
                <a:ea typeface="微软雅黑" panose="020B0503020204020204" pitchFamily="34" charset="-122"/>
                <a:cs typeface="等线" pitchFamily="2" charset="-122"/>
              </a:rPr>
              <a:t>执行就是具体运作，</a:t>
            </a:r>
            <a:r>
              <a:rPr lang="zh-CN" altLang="zh-CN" sz="1725">
                <a:solidFill>
                  <a:prstClr val="black"/>
                </a:solidFill>
                <a:latin typeface="微软雅黑" panose="020B0503020204020204" pitchFamily="34" charset="-122"/>
                <a:ea typeface="微软雅黑" panose="020B0503020204020204" pitchFamily="34" charset="-122"/>
                <a:cs typeface="等线" pitchFamily="2" charset="-122"/>
              </a:rPr>
              <a:t>依据计划阶段所决定的构想实地去做，</a:t>
            </a:r>
            <a:r>
              <a:rPr lang="zh-CN" altLang="en-US" sz="1725">
                <a:solidFill>
                  <a:prstClr val="black"/>
                </a:solidFill>
                <a:latin typeface="微软雅黑" panose="020B0503020204020204" pitchFamily="34" charset="-122"/>
                <a:ea typeface="微软雅黑" panose="020B0503020204020204" pitchFamily="34" charset="-122"/>
                <a:cs typeface="等线" pitchFamily="2" charset="-122"/>
              </a:rPr>
              <a:t>实现计划中的内容。</a:t>
            </a:r>
            <a:endParaRPr lang="en-US" altLang="zh-CN" sz="1725">
              <a:solidFill>
                <a:prstClr val="black"/>
              </a:solidFill>
              <a:latin typeface="微软雅黑" panose="020B0503020204020204" pitchFamily="34" charset="-122"/>
              <a:ea typeface="微软雅黑" panose="020B0503020204020204" pitchFamily="34" charset="-122"/>
              <a:cs typeface="等线" pitchFamily="2" charset="-122"/>
            </a:endParaRPr>
          </a:p>
        </p:txBody>
      </p:sp>
      <p:sp>
        <p:nvSpPr>
          <p:cNvPr id="111622" name="矩形 27"/>
          <p:cNvSpPr>
            <a:spLocks noChangeArrowheads="1"/>
          </p:cNvSpPr>
          <p:nvPr/>
        </p:nvSpPr>
        <p:spPr bwMode="auto">
          <a:xfrm>
            <a:off x="5200650" y="3200400"/>
            <a:ext cx="2400300" cy="1539076"/>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lnSpc>
                <a:spcPct val="105000"/>
              </a:lnSpc>
              <a:spcBef>
                <a:spcPct val="0"/>
              </a:spcBef>
              <a:spcAft>
                <a:spcPct val="0"/>
              </a:spcAft>
              <a:buClrTx/>
              <a:buSzTx/>
              <a:buNone/>
            </a:pPr>
            <a:r>
              <a:rPr lang="en-US" altLang="zh-CN" sz="1725" b="1">
                <a:solidFill>
                  <a:prstClr val="black"/>
                </a:solidFill>
                <a:latin typeface="微软雅黑" panose="020B0503020204020204" pitchFamily="34" charset="-122"/>
                <a:ea typeface="微软雅黑" panose="020B0503020204020204" pitchFamily="34" charset="-122"/>
                <a:cs typeface="等线" pitchFamily="2" charset="-122"/>
              </a:rPr>
              <a:t>( Check</a:t>
            </a: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a:t>
            </a:r>
            <a:r>
              <a:rPr lang="en-US" altLang="zh-CN" sz="1725" b="1">
                <a:solidFill>
                  <a:prstClr val="black"/>
                </a:solidFill>
                <a:latin typeface="微软雅黑" panose="020B0503020204020204" pitchFamily="34" charset="-122"/>
                <a:ea typeface="微软雅黑" panose="020B0503020204020204" pitchFamily="34" charset="-122"/>
                <a:cs typeface="等线" pitchFamily="2" charset="-122"/>
              </a:rPr>
              <a:t>——</a:t>
            </a:r>
            <a:r>
              <a:rPr lang="zh-CN" altLang="en-US" sz="1725" b="1">
                <a:solidFill>
                  <a:prstClr val="black"/>
                </a:solidFill>
                <a:latin typeface="微软雅黑" panose="020B0503020204020204" pitchFamily="34" charset="-122"/>
                <a:ea typeface="微软雅黑" panose="020B0503020204020204" pitchFamily="34" charset="-122"/>
                <a:cs typeface="等线" pitchFamily="2" charset="-122"/>
              </a:rPr>
              <a:t>检查</a:t>
            </a:r>
            <a:endParaRPr lang="en-US" altLang="zh-CN" sz="1725" b="1">
              <a:solidFill>
                <a:prstClr val="black"/>
              </a:solidFill>
              <a:latin typeface="微软雅黑" panose="020B0503020204020204" pitchFamily="34" charset="-122"/>
              <a:ea typeface="微软雅黑" panose="020B0503020204020204" pitchFamily="34" charset="-122"/>
              <a:cs typeface="等线" pitchFamily="2" charset="-122"/>
            </a:endParaRPr>
          </a:p>
          <a:p>
            <a:pPr defTabSz="685800" eaLnBrk="0" fontAlgn="base" hangingPunct="0">
              <a:lnSpc>
                <a:spcPct val="105000"/>
              </a:lnSpc>
              <a:spcAft>
                <a:spcPct val="0"/>
              </a:spcAft>
              <a:buClr>
                <a:srgbClr val="477AB1"/>
              </a:buClr>
              <a:buNone/>
            </a:pPr>
            <a:r>
              <a:rPr lang="zh-CN" altLang="zh-CN" sz="1725">
                <a:solidFill>
                  <a:prstClr val="black"/>
                </a:solidFill>
                <a:latin typeface="微软雅黑" panose="020B0503020204020204" pitchFamily="34" charset="-122"/>
                <a:ea typeface="微软雅黑" panose="020B0503020204020204" pitchFamily="34" charset="-122"/>
                <a:cs typeface="等线" pitchFamily="2" charset="-122"/>
              </a:rPr>
              <a:t>总结执行计划的结果，研究执行结果是否与期望和预期相符。如果不是，找出问题。</a:t>
            </a:r>
            <a:endParaRPr lang="zh-CN" altLang="en-US" sz="1725">
              <a:solidFill>
                <a:prstClr val="black"/>
              </a:solidFill>
              <a:latin typeface="微软雅黑" panose="020B0503020204020204" pitchFamily="34" charset="-122"/>
              <a:ea typeface="微软雅黑" panose="020B0503020204020204" pitchFamily="34" charset="-122"/>
              <a:cs typeface="等线" pitchFamily="2" charset="-122"/>
            </a:endParaRPr>
          </a:p>
        </p:txBody>
      </p:sp>
      <p:sp>
        <p:nvSpPr>
          <p:cNvPr id="17" name="Freeform 5"/>
          <p:cNvSpPr>
            <a:spLocks noEditPoints="1"/>
          </p:cNvSpPr>
          <p:nvPr/>
        </p:nvSpPr>
        <p:spPr bwMode="auto">
          <a:xfrm>
            <a:off x="4251723" y="1776413"/>
            <a:ext cx="615553" cy="619125"/>
          </a:xfrm>
          <a:custGeom>
            <a:avLst/>
            <a:gdLst>
              <a:gd name="T0" fmla="*/ 924 w 2874"/>
              <a:gd name="T1" fmla="*/ 272 h 2173"/>
              <a:gd name="T2" fmla="*/ 2684 w 2874"/>
              <a:gd name="T3" fmla="*/ 819 h 2173"/>
              <a:gd name="T4" fmla="*/ 2595 w 2874"/>
              <a:gd name="T5" fmla="*/ 883 h 2173"/>
              <a:gd name="T6" fmla="*/ 2502 w 2874"/>
              <a:gd name="T7" fmla="*/ 986 h 2173"/>
              <a:gd name="T8" fmla="*/ 2413 w 2874"/>
              <a:gd name="T9" fmla="*/ 1083 h 2173"/>
              <a:gd name="T10" fmla="*/ 2320 w 2874"/>
              <a:gd name="T11" fmla="*/ 2173 h 2173"/>
              <a:gd name="T12" fmla="*/ 2320 w 2874"/>
              <a:gd name="T13" fmla="*/ 1186 h 2173"/>
              <a:gd name="T14" fmla="*/ 2051 w 2874"/>
              <a:gd name="T15" fmla="*/ 2173 h 2173"/>
              <a:gd name="T16" fmla="*/ 1958 w 2874"/>
              <a:gd name="T17" fmla="*/ 1484 h 2173"/>
              <a:gd name="T18" fmla="*/ 1869 w 2874"/>
              <a:gd name="T19" fmla="*/ 1422 h 2173"/>
              <a:gd name="T20" fmla="*/ 1776 w 2874"/>
              <a:gd name="T21" fmla="*/ 2173 h 2173"/>
              <a:gd name="T22" fmla="*/ 1776 w 2874"/>
              <a:gd name="T23" fmla="*/ 1366 h 2173"/>
              <a:gd name="T24" fmla="*/ 1506 w 2874"/>
              <a:gd name="T25" fmla="*/ 2173 h 2173"/>
              <a:gd name="T26" fmla="*/ 1412 w 2874"/>
              <a:gd name="T27" fmla="*/ 1648 h 2173"/>
              <a:gd name="T28" fmla="*/ 1324 w 2874"/>
              <a:gd name="T29" fmla="*/ 1717 h 2173"/>
              <a:gd name="T30" fmla="*/ 1230 w 2874"/>
              <a:gd name="T31" fmla="*/ 2173 h 2173"/>
              <a:gd name="T32" fmla="*/ 1230 w 2874"/>
              <a:gd name="T33" fmla="*/ 1791 h 2173"/>
              <a:gd name="T34" fmla="*/ 962 w 2874"/>
              <a:gd name="T35" fmla="*/ 2173 h 2173"/>
              <a:gd name="T36" fmla="*/ 868 w 2874"/>
              <a:gd name="T37" fmla="*/ 1765 h 2173"/>
              <a:gd name="T38" fmla="*/ 780 w 2874"/>
              <a:gd name="T39" fmla="*/ 1704 h 2173"/>
              <a:gd name="T40" fmla="*/ 686 w 2874"/>
              <a:gd name="T41" fmla="*/ 2173 h 2173"/>
              <a:gd name="T42" fmla="*/ 686 w 2874"/>
              <a:gd name="T43" fmla="*/ 1688 h 2173"/>
              <a:gd name="T44" fmla="*/ 416 w 2874"/>
              <a:gd name="T45" fmla="*/ 2173 h 2173"/>
              <a:gd name="T46" fmla="*/ 141 w 2874"/>
              <a:gd name="T47" fmla="*/ 2007 h 2173"/>
              <a:gd name="T48" fmla="*/ 54 w 2874"/>
              <a:gd name="T49" fmla="*/ 1920 h 2173"/>
              <a:gd name="T50" fmla="*/ 0 w 2874"/>
              <a:gd name="T51" fmla="*/ 1475 h 2173"/>
              <a:gd name="T52" fmla="*/ 963 w 2874"/>
              <a:gd name="T53" fmla="*/ 1614 h 2173"/>
              <a:gd name="T54" fmla="*/ 1776 w 2874"/>
              <a:gd name="T55" fmla="*/ 1139 h 2173"/>
              <a:gd name="T56" fmla="*/ 2092 w 2874"/>
              <a:gd name="T57" fmla="*/ 1173 h 2173"/>
              <a:gd name="T58" fmla="*/ 2825 w 2874"/>
              <a:gd name="T59" fmla="*/ 333 h 2173"/>
              <a:gd name="T60" fmla="*/ 2248 w 2874"/>
              <a:gd name="T61" fmla="*/ 247 h 2173"/>
              <a:gd name="T62" fmla="*/ 1873 w 2874"/>
              <a:gd name="T63" fmla="*/ 775 h 2173"/>
              <a:gd name="T64" fmla="*/ 1057 w 2874"/>
              <a:gd name="T65" fmla="*/ 1250 h 2173"/>
              <a:gd name="T66" fmla="*/ 649 w 2874"/>
              <a:gd name="T67" fmla="*/ 1091 h 2173"/>
              <a:gd name="T68" fmla="*/ 323 w 2874"/>
              <a:gd name="T69" fmla="*/ 2173 h 2173"/>
              <a:gd name="T70" fmla="*/ 323 w 2874"/>
              <a:gd name="T71" fmla="*/ 1901 h 2173"/>
              <a:gd name="T72" fmla="*/ 778 w 2874"/>
              <a:gd name="T73" fmla="*/ 297 h 2173"/>
              <a:gd name="T74" fmla="*/ 1252 w 2874"/>
              <a:gd name="T75" fmla="*/ 493 h 2173"/>
              <a:gd name="T76" fmla="*/ 993 w 2874"/>
              <a:gd name="T77" fmla="*/ 485 h 2173"/>
              <a:gd name="T78" fmla="*/ 1106 w 2874"/>
              <a:gd name="T79" fmla="*/ 1108 h 2173"/>
              <a:gd name="T80" fmla="*/ 862 w 2874"/>
              <a:gd name="T81" fmla="*/ 782 h 2173"/>
              <a:gd name="T82" fmla="*/ 523 w 2874"/>
              <a:gd name="T83" fmla="*/ 962 h 2173"/>
              <a:gd name="T84" fmla="*/ 772 w 2874"/>
              <a:gd name="T85" fmla="*/ 434 h 2173"/>
              <a:gd name="T86" fmla="*/ 542 w 2874"/>
              <a:gd name="T87" fmla="*/ 572 h 2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74" h="2173">
                <a:moveTo>
                  <a:pt x="924" y="46"/>
                </a:moveTo>
                <a:cubicBezTo>
                  <a:pt x="986" y="46"/>
                  <a:pt x="1037" y="97"/>
                  <a:pt x="1037" y="159"/>
                </a:cubicBezTo>
                <a:cubicBezTo>
                  <a:pt x="1037" y="221"/>
                  <a:pt x="986" y="272"/>
                  <a:pt x="924" y="272"/>
                </a:cubicBezTo>
                <a:cubicBezTo>
                  <a:pt x="862" y="272"/>
                  <a:pt x="811" y="221"/>
                  <a:pt x="811" y="159"/>
                </a:cubicBezTo>
                <a:cubicBezTo>
                  <a:pt x="813" y="97"/>
                  <a:pt x="862" y="46"/>
                  <a:pt x="924" y="46"/>
                </a:cubicBezTo>
                <a:close/>
                <a:moveTo>
                  <a:pt x="2684" y="819"/>
                </a:moveTo>
                <a:cubicBezTo>
                  <a:pt x="2684" y="2173"/>
                  <a:pt x="2684" y="2173"/>
                  <a:pt x="2684" y="2173"/>
                </a:cubicBezTo>
                <a:cubicBezTo>
                  <a:pt x="2595" y="2173"/>
                  <a:pt x="2595" y="2173"/>
                  <a:pt x="2595" y="2173"/>
                </a:cubicBezTo>
                <a:cubicBezTo>
                  <a:pt x="2595" y="883"/>
                  <a:pt x="2595" y="883"/>
                  <a:pt x="2595" y="883"/>
                </a:cubicBezTo>
                <a:cubicBezTo>
                  <a:pt x="2666" y="806"/>
                  <a:pt x="2666" y="806"/>
                  <a:pt x="2666" y="806"/>
                </a:cubicBezTo>
                <a:cubicBezTo>
                  <a:pt x="2684" y="819"/>
                  <a:pt x="2684" y="819"/>
                  <a:pt x="2684" y="819"/>
                </a:cubicBezTo>
                <a:close/>
                <a:moveTo>
                  <a:pt x="2502" y="986"/>
                </a:moveTo>
                <a:cubicBezTo>
                  <a:pt x="2502" y="2173"/>
                  <a:pt x="2502" y="2173"/>
                  <a:pt x="2502" y="2173"/>
                </a:cubicBezTo>
                <a:cubicBezTo>
                  <a:pt x="2413" y="2173"/>
                  <a:pt x="2413" y="2173"/>
                  <a:pt x="2413" y="2173"/>
                </a:cubicBezTo>
                <a:cubicBezTo>
                  <a:pt x="2413" y="1083"/>
                  <a:pt x="2413" y="1083"/>
                  <a:pt x="2413" y="1083"/>
                </a:cubicBezTo>
                <a:cubicBezTo>
                  <a:pt x="2502" y="986"/>
                  <a:pt x="2502" y="986"/>
                  <a:pt x="2502" y="986"/>
                </a:cubicBezTo>
                <a:close/>
                <a:moveTo>
                  <a:pt x="2320" y="1186"/>
                </a:moveTo>
                <a:cubicBezTo>
                  <a:pt x="2320" y="2173"/>
                  <a:pt x="2320" y="2173"/>
                  <a:pt x="2320" y="2173"/>
                </a:cubicBezTo>
                <a:cubicBezTo>
                  <a:pt x="2232" y="2173"/>
                  <a:pt x="2232" y="2173"/>
                  <a:pt x="2232" y="2173"/>
                </a:cubicBezTo>
                <a:cubicBezTo>
                  <a:pt x="2232" y="1285"/>
                  <a:pt x="2232" y="1285"/>
                  <a:pt x="2232" y="1285"/>
                </a:cubicBezTo>
                <a:cubicBezTo>
                  <a:pt x="2320" y="1186"/>
                  <a:pt x="2320" y="1186"/>
                  <a:pt x="2320" y="1186"/>
                </a:cubicBezTo>
                <a:close/>
                <a:moveTo>
                  <a:pt x="2140" y="1388"/>
                </a:moveTo>
                <a:cubicBezTo>
                  <a:pt x="2140" y="2173"/>
                  <a:pt x="2140" y="2173"/>
                  <a:pt x="2140" y="2173"/>
                </a:cubicBezTo>
                <a:cubicBezTo>
                  <a:pt x="2051" y="2173"/>
                  <a:pt x="2051" y="2173"/>
                  <a:pt x="2051" y="2173"/>
                </a:cubicBezTo>
                <a:cubicBezTo>
                  <a:pt x="2051" y="1484"/>
                  <a:pt x="2051" y="1484"/>
                  <a:pt x="2051" y="1484"/>
                </a:cubicBezTo>
                <a:cubicBezTo>
                  <a:pt x="2140" y="1388"/>
                  <a:pt x="2140" y="1388"/>
                  <a:pt x="2140" y="1388"/>
                </a:cubicBezTo>
                <a:close/>
                <a:moveTo>
                  <a:pt x="1958" y="1484"/>
                </a:moveTo>
                <a:cubicBezTo>
                  <a:pt x="1958" y="2173"/>
                  <a:pt x="1958" y="2173"/>
                  <a:pt x="1958" y="2173"/>
                </a:cubicBezTo>
                <a:cubicBezTo>
                  <a:pt x="1869" y="2173"/>
                  <a:pt x="1869" y="2173"/>
                  <a:pt x="1869" y="2173"/>
                </a:cubicBezTo>
                <a:cubicBezTo>
                  <a:pt x="1869" y="1422"/>
                  <a:pt x="1869" y="1422"/>
                  <a:pt x="1869" y="1422"/>
                </a:cubicBezTo>
                <a:cubicBezTo>
                  <a:pt x="1958" y="1484"/>
                  <a:pt x="1958" y="1484"/>
                  <a:pt x="1958" y="1484"/>
                </a:cubicBezTo>
                <a:close/>
                <a:moveTo>
                  <a:pt x="1776" y="1366"/>
                </a:moveTo>
                <a:cubicBezTo>
                  <a:pt x="1776" y="2173"/>
                  <a:pt x="1776" y="2173"/>
                  <a:pt x="1776" y="2173"/>
                </a:cubicBezTo>
                <a:cubicBezTo>
                  <a:pt x="1688" y="2173"/>
                  <a:pt x="1688" y="2173"/>
                  <a:pt x="1688" y="2173"/>
                </a:cubicBezTo>
                <a:cubicBezTo>
                  <a:pt x="1688" y="1435"/>
                  <a:pt x="1688" y="1435"/>
                  <a:pt x="1688" y="1435"/>
                </a:cubicBezTo>
                <a:cubicBezTo>
                  <a:pt x="1776" y="1366"/>
                  <a:pt x="1776" y="1366"/>
                  <a:pt x="1776" y="1366"/>
                </a:cubicBezTo>
                <a:close/>
                <a:moveTo>
                  <a:pt x="1594" y="1507"/>
                </a:moveTo>
                <a:cubicBezTo>
                  <a:pt x="1594" y="2173"/>
                  <a:pt x="1594" y="2173"/>
                  <a:pt x="1594" y="2173"/>
                </a:cubicBezTo>
                <a:cubicBezTo>
                  <a:pt x="1506" y="2173"/>
                  <a:pt x="1506" y="2173"/>
                  <a:pt x="1506" y="2173"/>
                </a:cubicBezTo>
                <a:cubicBezTo>
                  <a:pt x="1506" y="1576"/>
                  <a:pt x="1506" y="1576"/>
                  <a:pt x="1506" y="1576"/>
                </a:cubicBezTo>
                <a:cubicBezTo>
                  <a:pt x="1594" y="1507"/>
                  <a:pt x="1594" y="1507"/>
                  <a:pt x="1594" y="1507"/>
                </a:cubicBezTo>
                <a:close/>
                <a:moveTo>
                  <a:pt x="1412" y="1648"/>
                </a:moveTo>
                <a:cubicBezTo>
                  <a:pt x="1412" y="2173"/>
                  <a:pt x="1412" y="2173"/>
                  <a:pt x="1412" y="2173"/>
                </a:cubicBezTo>
                <a:cubicBezTo>
                  <a:pt x="1324" y="2173"/>
                  <a:pt x="1324" y="2173"/>
                  <a:pt x="1324" y="2173"/>
                </a:cubicBezTo>
                <a:cubicBezTo>
                  <a:pt x="1324" y="1717"/>
                  <a:pt x="1324" y="1717"/>
                  <a:pt x="1324" y="1717"/>
                </a:cubicBezTo>
                <a:cubicBezTo>
                  <a:pt x="1412" y="1648"/>
                  <a:pt x="1412" y="1648"/>
                  <a:pt x="1412" y="1648"/>
                </a:cubicBezTo>
                <a:close/>
                <a:moveTo>
                  <a:pt x="1230" y="1791"/>
                </a:moveTo>
                <a:cubicBezTo>
                  <a:pt x="1230" y="2173"/>
                  <a:pt x="1230" y="2173"/>
                  <a:pt x="1230" y="2173"/>
                </a:cubicBezTo>
                <a:cubicBezTo>
                  <a:pt x="1142" y="2173"/>
                  <a:pt x="1142" y="2173"/>
                  <a:pt x="1142" y="2173"/>
                </a:cubicBezTo>
                <a:cubicBezTo>
                  <a:pt x="1142" y="1858"/>
                  <a:pt x="1142" y="1858"/>
                  <a:pt x="1142" y="1858"/>
                </a:cubicBezTo>
                <a:cubicBezTo>
                  <a:pt x="1230" y="1791"/>
                  <a:pt x="1230" y="1791"/>
                  <a:pt x="1230" y="1791"/>
                </a:cubicBezTo>
                <a:close/>
                <a:moveTo>
                  <a:pt x="1050" y="1889"/>
                </a:moveTo>
                <a:cubicBezTo>
                  <a:pt x="1050" y="2173"/>
                  <a:pt x="1050" y="2173"/>
                  <a:pt x="1050" y="2173"/>
                </a:cubicBezTo>
                <a:cubicBezTo>
                  <a:pt x="962" y="2173"/>
                  <a:pt x="962" y="2173"/>
                  <a:pt x="962" y="2173"/>
                </a:cubicBezTo>
                <a:cubicBezTo>
                  <a:pt x="962" y="1828"/>
                  <a:pt x="962" y="1828"/>
                  <a:pt x="962" y="1828"/>
                </a:cubicBezTo>
                <a:cubicBezTo>
                  <a:pt x="1050" y="1889"/>
                  <a:pt x="1050" y="1889"/>
                  <a:pt x="1050" y="1889"/>
                </a:cubicBezTo>
                <a:close/>
                <a:moveTo>
                  <a:pt x="868" y="1765"/>
                </a:moveTo>
                <a:cubicBezTo>
                  <a:pt x="868" y="2173"/>
                  <a:pt x="868" y="2173"/>
                  <a:pt x="868" y="2173"/>
                </a:cubicBezTo>
                <a:cubicBezTo>
                  <a:pt x="780" y="2173"/>
                  <a:pt x="780" y="2173"/>
                  <a:pt x="780" y="2173"/>
                </a:cubicBezTo>
                <a:cubicBezTo>
                  <a:pt x="780" y="1704"/>
                  <a:pt x="780" y="1704"/>
                  <a:pt x="780" y="1704"/>
                </a:cubicBezTo>
                <a:cubicBezTo>
                  <a:pt x="868" y="1765"/>
                  <a:pt x="868" y="1765"/>
                  <a:pt x="868" y="1765"/>
                </a:cubicBezTo>
                <a:close/>
                <a:moveTo>
                  <a:pt x="686" y="1688"/>
                </a:moveTo>
                <a:cubicBezTo>
                  <a:pt x="686" y="2173"/>
                  <a:pt x="686" y="2173"/>
                  <a:pt x="686" y="2173"/>
                </a:cubicBezTo>
                <a:cubicBezTo>
                  <a:pt x="598" y="2173"/>
                  <a:pt x="598" y="2173"/>
                  <a:pt x="598" y="2173"/>
                </a:cubicBezTo>
                <a:cubicBezTo>
                  <a:pt x="598" y="1738"/>
                  <a:pt x="598" y="1738"/>
                  <a:pt x="598" y="1738"/>
                </a:cubicBezTo>
                <a:cubicBezTo>
                  <a:pt x="686" y="1688"/>
                  <a:pt x="686" y="1688"/>
                  <a:pt x="686" y="1688"/>
                </a:cubicBezTo>
                <a:close/>
                <a:moveTo>
                  <a:pt x="505" y="1794"/>
                </a:moveTo>
                <a:cubicBezTo>
                  <a:pt x="505" y="2173"/>
                  <a:pt x="505" y="2173"/>
                  <a:pt x="505" y="2173"/>
                </a:cubicBezTo>
                <a:cubicBezTo>
                  <a:pt x="416" y="2173"/>
                  <a:pt x="416" y="2173"/>
                  <a:pt x="416" y="2173"/>
                </a:cubicBezTo>
                <a:cubicBezTo>
                  <a:pt x="416" y="1845"/>
                  <a:pt x="416" y="1845"/>
                  <a:pt x="416" y="1845"/>
                </a:cubicBezTo>
                <a:cubicBezTo>
                  <a:pt x="505" y="1794"/>
                  <a:pt x="505" y="1794"/>
                  <a:pt x="505" y="1794"/>
                </a:cubicBezTo>
                <a:close/>
                <a:moveTo>
                  <a:pt x="141" y="2007"/>
                </a:moveTo>
                <a:cubicBezTo>
                  <a:pt x="141" y="2173"/>
                  <a:pt x="141" y="2173"/>
                  <a:pt x="141" y="2173"/>
                </a:cubicBezTo>
                <a:cubicBezTo>
                  <a:pt x="54" y="2173"/>
                  <a:pt x="54" y="2173"/>
                  <a:pt x="54" y="2173"/>
                </a:cubicBezTo>
                <a:cubicBezTo>
                  <a:pt x="54" y="1920"/>
                  <a:pt x="54" y="1920"/>
                  <a:pt x="54" y="1920"/>
                </a:cubicBezTo>
                <a:cubicBezTo>
                  <a:pt x="113" y="2022"/>
                  <a:pt x="113" y="2022"/>
                  <a:pt x="113" y="2022"/>
                </a:cubicBezTo>
                <a:cubicBezTo>
                  <a:pt x="141" y="2007"/>
                  <a:pt x="141" y="2007"/>
                  <a:pt x="141" y="2007"/>
                </a:cubicBezTo>
                <a:close/>
                <a:moveTo>
                  <a:pt x="0" y="1475"/>
                </a:moveTo>
                <a:cubicBezTo>
                  <a:pt x="177" y="1778"/>
                  <a:pt x="177" y="1778"/>
                  <a:pt x="177" y="1778"/>
                </a:cubicBezTo>
                <a:cubicBezTo>
                  <a:pt x="731" y="1453"/>
                  <a:pt x="731" y="1453"/>
                  <a:pt x="731" y="1453"/>
                </a:cubicBezTo>
                <a:cubicBezTo>
                  <a:pt x="963" y="1614"/>
                  <a:pt x="963" y="1614"/>
                  <a:pt x="963" y="1614"/>
                </a:cubicBezTo>
                <a:cubicBezTo>
                  <a:pt x="1070" y="1688"/>
                  <a:pt x="1070" y="1688"/>
                  <a:pt x="1070" y="1688"/>
                </a:cubicBezTo>
                <a:cubicBezTo>
                  <a:pt x="1171" y="1609"/>
                  <a:pt x="1171" y="1609"/>
                  <a:pt x="1171" y="1609"/>
                </a:cubicBezTo>
                <a:cubicBezTo>
                  <a:pt x="1776" y="1139"/>
                  <a:pt x="1776" y="1139"/>
                  <a:pt x="1776" y="1139"/>
                </a:cubicBezTo>
                <a:cubicBezTo>
                  <a:pt x="1861" y="1198"/>
                  <a:pt x="1861" y="1198"/>
                  <a:pt x="1861" y="1198"/>
                </a:cubicBezTo>
                <a:cubicBezTo>
                  <a:pt x="1987" y="1288"/>
                  <a:pt x="1987" y="1288"/>
                  <a:pt x="1987" y="1288"/>
                </a:cubicBezTo>
                <a:cubicBezTo>
                  <a:pt x="2092" y="1173"/>
                  <a:pt x="2092" y="1173"/>
                  <a:pt x="2092" y="1173"/>
                </a:cubicBezTo>
                <a:cubicBezTo>
                  <a:pt x="2644" y="562"/>
                  <a:pt x="2644" y="562"/>
                  <a:pt x="2644" y="562"/>
                </a:cubicBezTo>
                <a:cubicBezTo>
                  <a:pt x="2775" y="665"/>
                  <a:pt x="2775" y="665"/>
                  <a:pt x="2775" y="665"/>
                </a:cubicBezTo>
                <a:cubicBezTo>
                  <a:pt x="2825" y="333"/>
                  <a:pt x="2825" y="333"/>
                  <a:pt x="2825" y="333"/>
                </a:cubicBezTo>
                <a:cubicBezTo>
                  <a:pt x="2874" y="0"/>
                  <a:pt x="2874" y="0"/>
                  <a:pt x="2874" y="0"/>
                </a:cubicBezTo>
                <a:cubicBezTo>
                  <a:pt x="2561" y="123"/>
                  <a:pt x="2561" y="123"/>
                  <a:pt x="2561" y="123"/>
                </a:cubicBezTo>
                <a:cubicBezTo>
                  <a:pt x="2248" y="247"/>
                  <a:pt x="2248" y="247"/>
                  <a:pt x="2248" y="247"/>
                </a:cubicBezTo>
                <a:cubicBezTo>
                  <a:pt x="2369" y="342"/>
                  <a:pt x="2369" y="342"/>
                  <a:pt x="2369" y="342"/>
                </a:cubicBezTo>
                <a:cubicBezTo>
                  <a:pt x="1937" y="821"/>
                  <a:pt x="1937" y="821"/>
                  <a:pt x="1937" y="821"/>
                </a:cubicBezTo>
                <a:cubicBezTo>
                  <a:pt x="1873" y="775"/>
                  <a:pt x="1873" y="775"/>
                  <a:pt x="1873" y="775"/>
                </a:cubicBezTo>
                <a:cubicBezTo>
                  <a:pt x="1766" y="700"/>
                  <a:pt x="1766" y="700"/>
                  <a:pt x="1766" y="700"/>
                </a:cubicBezTo>
                <a:cubicBezTo>
                  <a:pt x="1663" y="780"/>
                  <a:pt x="1663" y="780"/>
                  <a:pt x="1663" y="780"/>
                </a:cubicBezTo>
                <a:cubicBezTo>
                  <a:pt x="1057" y="1250"/>
                  <a:pt x="1057" y="1250"/>
                  <a:pt x="1057" y="1250"/>
                </a:cubicBezTo>
                <a:cubicBezTo>
                  <a:pt x="837" y="1099"/>
                  <a:pt x="837" y="1099"/>
                  <a:pt x="837" y="1099"/>
                </a:cubicBezTo>
                <a:cubicBezTo>
                  <a:pt x="745" y="1035"/>
                  <a:pt x="745" y="1035"/>
                  <a:pt x="745" y="1035"/>
                </a:cubicBezTo>
                <a:cubicBezTo>
                  <a:pt x="649" y="1091"/>
                  <a:pt x="649" y="1091"/>
                  <a:pt x="649" y="1091"/>
                </a:cubicBezTo>
                <a:cubicBezTo>
                  <a:pt x="0" y="1475"/>
                  <a:pt x="0" y="1475"/>
                  <a:pt x="0" y="1475"/>
                </a:cubicBezTo>
                <a:close/>
                <a:moveTo>
                  <a:pt x="323" y="1901"/>
                </a:moveTo>
                <a:cubicBezTo>
                  <a:pt x="323" y="2173"/>
                  <a:pt x="323" y="2173"/>
                  <a:pt x="323" y="2173"/>
                </a:cubicBezTo>
                <a:cubicBezTo>
                  <a:pt x="234" y="2173"/>
                  <a:pt x="234" y="2173"/>
                  <a:pt x="234" y="2173"/>
                </a:cubicBezTo>
                <a:cubicBezTo>
                  <a:pt x="234" y="1951"/>
                  <a:pt x="234" y="1951"/>
                  <a:pt x="234" y="1951"/>
                </a:cubicBezTo>
                <a:cubicBezTo>
                  <a:pt x="323" y="1901"/>
                  <a:pt x="323" y="1901"/>
                  <a:pt x="323" y="1901"/>
                </a:cubicBezTo>
                <a:close/>
                <a:moveTo>
                  <a:pt x="542" y="572"/>
                </a:moveTo>
                <a:cubicBezTo>
                  <a:pt x="583" y="429"/>
                  <a:pt x="583" y="429"/>
                  <a:pt x="583" y="429"/>
                </a:cubicBezTo>
                <a:cubicBezTo>
                  <a:pt x="778" y="297"/>
                  <a:pt x="778" y="297"/>
                  <a:pt x="778" y="297"/>
                </a:cubicBezTo>
                <a:cubicBezTo>
                  <a:pt x="1050" y="300"/>
                  <a:pt x="1050" y="300"/>
                  <a:pt x="1050" y="300"/>
                </a:cubicBezTo>
                <a:cubicBezTo>
                  <a:pt x="1104" y="492"/>
                  <a:pt x="1104" y="492"/>
                  <a:pt x="1104" y="492"/>
                </a:cubicBezTo>
                <a:cubicBezTo>
                  <a:pt x="1252" y="493"/>
                  <a:pt x="1252" y="493"/>
                  <a:pt x="1252" y="493"/>
                </a:cubicBezTo>
                <a:cubicBezTo>
                  <a:pt x="1255" y="536"/>
                  <a:pt x="1255" y="536"/>
                  <a:pt x="1255" y="536"/>
                </a:cubicBezTo>
                <a:cubicBezTo>
                  <a:pt x="1050" y="565"/>
                  <a:pt x="1050" y="565"/>
                  <a:pt x="1050" y="565"/>
                </a:cubicBezTo>
                <a:cubicBezTo>
                  <a:pt x="993" y="485"/>
                  <a:pt x="993" y="485"/>
                  <a:pt x="993" y="485"/>
                </a:cubicBezTo>
                <a:cubicBezTo>
                  <a:pt x="955" y="665"/>
                  <a:pt x="955" y="665"/>
                  <a:pt x="955" y="665"/>
                </a:cubicBezTo>
                <a:cubicBezTo>
                  <a:pt x="1099" y="842"/>
                  <a:pt x="1099" y="842"/>
                  <a:pt x="1099" y="842"/>
                </a:cubicBezTo>
                <a:cubicBezTo>
                  <a:pt x="1106" y="1108"/>
                  <a:pt x="1106" y="1108"/>
                  <a:pt x="1106" y="1108"/>
                </a:cubicBezTo>
                <a:cubicBezTo>
                  <a:pt x="1037" y="1109"/>
                  <a:pt x="1037" y="1109"/>
                  <a:pt x="1037" y="1109"/>
                </a:cubicBezTo>
                <a:cubicBezTo>
                  <a:pt x="985" y="880"/>
                  <a:pt x="985" y="880"/>
                  <a:pt x="985" y="880"/>
                </a:cubicBezTo>
                <a:cubicBezTo>
                  <a:pt x="862" y="782"/>
                  <a:pt x="862" y="782"/>
                  <a:pt x="862" y="782"/>
                </a:cubicBezTo>
                <a:cubicBezTo>
                  <a:pt x="826" y="837"/>
                  <a:pt x="782" y="960"/>
                  <a:pt x="782" y="960"/>
                </a:cubicBezTo>
                <a:cubicBezTo>
                  <a:pt x="531" y="1004"/>
                  <a:pt x="531" y="1004"/>
                  <a:pt x="531" y="1004"/>
                </a:cubicBezTo>
                <a:cubicBezTo>
                  <a:pt x="523" y="962"/>
                  <a:pt x="523" y="962"/>
                  <a:pt x="523" y="962"/>
                </a:cubicBezTo>
                <a:cubicBezTo>
                  <a:pt x="701" y="893"/>
                  <a:pt x="701" y="893"/>
                  <a:pt x="701" y="893"/>
                </a:cubicBezTo>
                <a:cubicBezTo>
                  <a:pt x="741" y="641"/>
                  <a:pt x="741" y="641"/>
                  <a:pt x="741" y="641"/>
                </a:cubicBezTo>
                <a:cubicBezTo>
                  <a:pt x="772" y="434"/>
                  <a:pt x="772" y="434"/>
                  <a:pt x="772" y="434"/>
                </a:cubicBezTo>
                <a:cubicBezTo>
                  <a:pt x="665" y="469"/>
                  <a:pt x="665" y="469"/>
                  <a:pt x="665" y="469"/>
                </a:cubicBezTo>
                <a:cubicBezTo>
                  <a:pt x="590" y="600"/>
                  <a:pt x="590" y="600"/>
                  <a:pt x="590" y="600"/>
                </a:cubicBezTo>
                <a:cubicBezTo>
                  <a:pt x="542" y="572"/>
                  <a:pt x="542" y="572"/>
                  <a:pt x="542" y="572"/>
                </a:cubicBezTo>
                <a:close/>
              </a:path>
            </a:pathLst>
          </a:custGeom>
          <a:solidFill>
            <a:schemeClr val="tx1">
              <a:lumMod val="65000"/>
              <a:lumOff val="35000"/>
            </a:schemeClr>
          </a:solidFill>
          <a:ln>
            <a:noFill/>
          </a:ln>
          <a:extLst/>
        </p:spPr>
        <p:txBody>
          <a:bodyPr/>
          <a:lstStyle/>
          <a:p>
            <a:pPr defTabSz="685800">
              <a:defRPr/>
            </a:pPr>
            <a:endParaRPr lang="zh-CN" altLang="en-US" sz="1350">
              <a:solidFill>
                <a:prstClr val="black"/>
              </a:solidFill>
            </a:endParaRPr>
          </a:p>
        </p:txBody>
      </p:sp>
      <p:sp>
        <p:nvSpPr>
          <p:cNvPr id="111624" name="Rectangle 25"/>
          <p:cNvSpPr>
            <a:spLocks noChangeArrowheads="1"/>
          </p:cNvSpPr>
          <p:nvPr/>
        </p:nvSpPr>
        <p:spPr bwMode="auto">
          <a:xfrm>
            <a:off x="1371600" y="209550"/>
            <a:ext cx="4584909"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lnSpc>
                <a:spcPct val="80000"/>
              </a:lnSpc>
              <a:spcAft>
                <a:spcPct val="0"/>
              </a:spcAft>
              <a:buClr>
                <a:srgbClr val="477AB1"/>
              </a:buClr>
              <a:buNone/>
            </a:pPr>
            <a:r>
              <a:rPr lang="en-US" altLang="zh-CN" sz="2700" b="1">
                <a:solidFill>
                  <a:prstClr val="black"/>
                </a:solidFill>
                <a:latin typeface="Arial" panose="020B0604020202020204" pitchFamily="34" charset="0"/>
                <a:ea typeface="宋体" panose="02010600030101010101" pitchFamily="2" charset="-122"/>
              </a:rPr>
              <a:t>1.PDCA</a:t>
            </a:r>
            <a:r>
              <a:rPr lang="zh-CN" altLang="zh-CN" sz="2700" b="1">
                <a:solidFill>
                  <a:prstClr val="black"/>
                </a:solidFill>
                <a:latin typeface="Arial" panose="020B0604020202020204" pitchFamily="34" charset="0"/>
                <a:ea typeface="宋体" panose="02010600030101010101" pitchFamily="2" charset="-122"/>
              </a:rPr>
              <a:t>四个英文字母的含义</a:t>
            </a:r>
          </a:p>
        </p:txBody>
      </p:sp>
    </p:spTree>
    <p:custDataLst>
      <p:tags r:id="rId1"/>
    </p:custDataLst>
    <p:extLst>
      <p:ext uri="{BB962C8B-B14F-4D97-AF65-F5344CB8AC3E}">
        <p14:creationId xmlns:p14="http://schemas.microsoft.com/office/powerpoint/2010/main" val="1669692306"/>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1030"/>
          <p:cNvSpPr>
            <a:spLocks noChangeArrowheads="1"/>
          </p:cNvSpPr>
          <p:nvPr/>
        </p:nvSpPr>
        <p:spPr bwMode="auto">
          <a:xfrm>
            <a:off x="1485900" y="685800"/>
            <a:ext cx="6172200" cy="14773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800" b="1">
                <a:solidFill>
                  <a:srgbClr val="FF3300"/>
                </a:solidFill>
                <a:latin typeface="微软雅黑" panose="020B0503020204020204" pitchFamily="34" charset="-122"/>
                <a:ea typeface="微软雅黑" panose="020B0503020204020204" pitchFamily="34" charset="-122"/>
              </a:rPr>
              <a:t>（</a:t>
            </a:r>
            <a:r>
              <a:rPr lang="en-US" altLang="zh-CN" sz="1800" b="1">
                <a:solidFill>
                  <a:srgbClr val="FF3300"/>
                </a:solidFill>
                <a:latin typeface="微软雅黑" panose="020B0503020204020204" pitchFamily="34" charset="-122"/>
                <a:ea typeface="微软雅黑" panose="020B0503020204020204" pitchFamily="34" charset="-122"/>
              </a:rPr>
              <a:t>1</a:t>
            </a:r>
            <a:r>
              <a:rPr lang="zh-CN" altLang="en-US" sz="1800" b="1">
                <a:solidFill>
                  <a:srgbClr val="FF3300"/>
                </a:solidFill>
                <a:latin typeface="微软雅黑" panose="020B0503020204020204" pitchFamily="34" charset="-122"/>
                <a:ea typeface="微软雅黑" panose="020B0503020204020204" pitchFamily="34" charset="-122"/>
              </a:rPr>
              <a:t>） </a:t>
            </a:r>
            <a:r>
              <a:rPr lang="zh-CN" altLang="en-US" sz="1800" b="1">
                <a:solidFill>
                  <a:srgbClr val="FF3300"/>
                </a:solidFill>
                <a:latin typeface="Arial" panose="020B0604020202020204" pitchFamily="34" charset="0"/>
                <a:ea typeface="宋体" panose="02010600030101010101" pitchFamily="2" charset="-122"/>
              </a:rPr>
              <a:t>阶梯式上升：</a:t>
            </a:r>
            <a:r>
              <a:rPr lang="en-US" altLang="zh-CN" sz="1800" b="1">
                <a:solidFill>
                  <a:prstClr val="black"/>
                </a:solidFill>
                <a:latin typeface="Arial" panose="020B0604020202020204" pitchFamily="34" charset="0"/>
                <a:ea typeface="宋体" panose="02010600030101010101" pitchFamily="2" charset="-122"/>
              </a:rPr>
              <a:t>PDCA</a:t>
            </a:r>
            <a:r>
              <a:rPr lang="zh-CN" altLang="en-US" sz="1800" b="1">
                <a:solidFill>
                  <a:prstClr val="black"/>
                </a:solidFill>
                <a:latin typeface="Arial" panose="020B0604020202020204" pitchFamily="34" charset="0"/>
                <a:ea typeface="宋体" panose="02010600030101010101" pitchFamily="2" charset="-122"/>
              </a:rPr>
              <a:t>循环不是停留在一个水平上的原地踏步的循环，而是在不断解决问题的过程中，</a:t>
            </a:r>
            <a:r>
              <a:rPr lang="zh-CN" altLang="en-US" sz="1800" b="1">
                <a:solidFill>
                  <a:srgbClr val="FF0000"/>
                </a:solidFill>
                <a:latin typeface="Arial" panose="020B0604020202020204" pitchFamily="34" charset="0"/>
                <a:ea typeface="宋体" panose="02010600030101010101" pitchFamily="2" charset="-122"/>
              </a:rPr>
              <a:t>水平逐步上升的过程，</a:t>
            </a:r>
            <a:r>
              <a:rPr lang="zh-CN" altLang="en-US" sz="1800" b="1">
                <a:solidFill>
                  <a:prstClr val="black"/>
                </a:solidFill>
                <a:latin typeface="Arial" panose="020B0604020202020204" pitchFamily="34" charset="0"/>
                <a:ea typeface="宋体" panose="02010600030101010101" pitchFamily="2" charset="-122"/>
              </a:rPr>
              <a:t>一个循环运转结束，质量就会提高一步，然后再制定下一个循环，再运转、再提高，不断前进，不断提高。 </a:t>
            </a:r>
          </a:p>
          <a:p>
            <a:pPr defTabSz="685800" fontAlgn="base">
              <a:spcBef>
                <a:spcPct val="0"/>
              </a:spcBef>
              <a:spcAft>
                <a:spcPct val="0"/>
              </a:spcAft>
              <a:buClrTx/>
              <a:buSzTx/>
              <a:buNone/>
            </a:pPr>
            <a:endParaRPr lang="zh-CN" altLang="en-US" sz="1800" b="1">
              <a:solidFill>
                <a:prstClr val="black"/>
              </a:solidFill>
              <a:latin typeface="Arial" panose="020B0604020202020204" pitchFamily="34" charset="0"/>
              <a:ea typeface="宋体" panose="02010600030101010101" pitchFamily="2" charset="-122"/>
            </a:endParaRPr>
          </a:p>
        </p:txBody>
      </p:sp>
      <p:sp>
        <p:nvSpPr>
          <p:cNvPr id="113667" name="Line 1032"/>
          <p:cNvSpPr>
            <a:spLocks noChangeShapeType="1"/>
          </p:cNvSpPr>
          <p:nvPr/>
        </p:nvSpPr>
        <p:spPr bwMode="auto">
          <a:xfrm>
            <a:off x="2286000" y="4776788"/>
            <a:ext cx="1885950"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68" name="Line 1033"/>
          <p:cNvSpPr>
            <a:spLocks noChangeShapeType="1"/>
          </p:cNvSpPr>
          <p:nvPr/>
        </p:nvSpPr>
        <p:spPr bwMode="auto">
          <a:xfrm flipV="1">
            <a:off x="4171950" y="3519488"/>
            <a:ext cx="0" cy="125730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69" name="Line 1034"/>
          <p:cNvSpPr>
            <a:spLocks noChangeShapeType="1"/>
          </p:cNvSpPr>
          <p:nvPr/>
        </p:nvSpPr>
        <p:spPr bwMode="auto">
          <a:xfrm>
            <a:off x="4171950" y="3519488"/>
            <a:ext cx="1885950"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0" name="Oval 1035"/>
          <p:cNvSpPr>
            <a:spLocks noChangeArrowheads="1"/>
          </p:cNvSpPr>
          <p:nvPr/>
        </p:nvSpPr>
        <p:spPr bwMode="auto">
          <a:xfrm>
            <a:off x="2571750" y="3257550"/>
            <a:ext cx="1543050" cy="14859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1" name="Oval 1036"/>
          <p:cNvSpPr>
            <a:spLocks noChangeArrowheads="1"/>
          </p:cNvSpPr>
          <p:nvPr/>
        </p:nvSpPr>
        <p:spPr bwMode="auto">
          <a:xfrm>
            <a:off x="4400550" y="2000250"/>
            <a:ext cx="1543050" cy="14859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2" name="Line 1037"/>
          <p:cNvSpPr>
            <a:spLocks noChangeShapeType="1"/>
          </p:cNvSpPr>
          <p:nvPr/>
        </p:nvSpPr>
        <p:spPr bwMode="auto">
          <a:xfrm>
            <a:off x="2514600" y="4033838"/>
            <a:ext cx="1600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3" name="Line 1038"/>
          <p:cNvSpPr>
            <a:spLocks noChangeShapeType="1"/>
          </p:cNvSpPr>
          <p:nvPr/>
        </p:nvSpPr>
        <p:spPr bwMode="auto">
          <a:xfrm>
            <a:off x="3314700" y="3290888"/>
            <a:ext cx="0" cy="14287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4" name="Line 1039"/>
          <p:cNvSpPr>
            <a:spLocks noChangeShapeType="1"/>
          </p:cNvSpPr>
          <p:nvPr/>
        </p:nvSpPr>
        <p:spPr bwMode="auto">
          <a:xfrm>
            <a:off x="5143500" y="2033588"/>
            <a:ext cx="0" cy="14287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5" name="Line 1040"/>
          <p:cNvSpPr>
            <a:spLocks noChangeShapeType="1"/>
          </p:cNvSpPr>
          <p:nvPr/>
        </p:nvSpPr>
        <p:spPr bwMode="auto">
          <a:xfrm>
            <a:off x="4343400" y="2719388"/>
            <a:ext cx="1600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6" name="Line 1041"/>
          <p:cNvSpPr>
            <a:spLocks noChangeShapeType="1"/>
          </p:cNvSpPr>
          <p:nvPr/>
        </p:nvSpPr>
        <p:spPr bwMode="auto">
          <a:xfrm flipV="1">
            <a:off x="2457450" y="1976438"/>
            <a:ext cx="3714750" cy="2686050"/>
          </a:xfrm>
          <a:prstGeom prst="line">
            <a:avLst/>
          </a:prstGeom>
          <a:noFill/>
          <a:ln w="28575">
            <a:solidFill>
              <a:srgbClr val="FF6600"/>
            </a:solidFill>
            <a:round/>
            <a:headEnd/>
            <a:tailEnd type="triangle" w="sm" len="lg"/>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7" name="Freeform 1044"/>
          <p:cNvSpPr>
            <a:spLocks/>
          </p:cNvSpPr>
          <p:nvPr/>
        </p:nvSpPr>
        <p:spPr bwMode="auto">
          <a:xfrm>
            <a:off x="4171950" y="2090738"/>
            <a:ext cx="285750" cy="628650"/>
          </a:xfrm>
          <a:custGeom>
            <a:avLst/>
            <a:gdLst>
              <a:gd name="T0" fmla="*/ 0 w 240"/>
              <a:gd name="T1" fmla="*/ 2147483646 h 528"/>
              <a:gd name="T2" fmla="*/ 2147483646 w 240"/>
              <a:gd name="T3" fmla="*/ 2147483646 h 528"/>
              <a:gd name="T4" fmla="*/ 2147483646 w 240"/>
              <a:gd name="T5" fmla="*/ 0 h 528"/>
              <a:gd name="T6" fmla="*/ 0 60000 65536"/>
              <a:gd name="T7" fmla="*/ 0 60000 65536"/>
              <a:gd name="T8" fmla="*/ 0 60000 65536"/>
              <a:gd name="T9" fmla="*/ 0 w 240"/>
              <a:gd name="T10" fmla="*/ 0 h 528"/>
              <a:gd name="T11" fmla="*/ 240 w 240"/>
              <a:gd name="T12" fmla="*/ 528 h 528"/>
            </a:gdLst>
            <a:ahLst/>
            <a:cxnLst>
              <a:cxn ang="T6">
                <a:pos x="T0" y="T1"/>
              </a:cxn>
              <a:cxn ang="T7">
                <a:pos x="T2" y="T3"/>
              </a:cxn>
              <a:cxn ang="T8">
                <a:pos x="T4" y="T5"/>
              </a:cxn>
            </a:cxnLst>
            <a:rect l="T9" t="T10" r="T11" b="T12"/>
            <a:pathLst>
              <a:path w="240" h="528">
                <a:moveTo>
                  <a:pt x="0" y="528"/>
                </a:moveTo>
                <a:cubicBezTo>
                  <a:pt x="4" y="428"/>
                  <a:pt x="8" y="328"/>
                  <a:pt x="48" y="240"/>
                </a:cubicBezTo>
                <a:cubicBezTo>
                  <a:pt x="88" y="152"/>
                  <a:pt x="164" y="76"/>
                  <a:pt x="240" y="0"/>
                </a:cubicBezTo>
              </a:path>
            </a:pathLst>
          </a:custGeom>
          <a:noFill/>
          <a:ln w="12700">
            <a:solidFill>
              <a:schemeClr val="tx1"/>
            </a:solidFill>
            <a:miter lim="800000"/>
            <a:headEnd/>
            <a:tailEnd type="triangle" w="sm" len="lg"/>
          </a:ln>
          <a:extLst>
            <a:ext uri="{909E8E84-426E-40DD-AFC4-6F175D3DCCD1}">
              <a14:hiddenFill xmlns:a14="http://schemas.microsoft.com/office/drawing/2010/main">
                <a:solidFill>
                  <a:srgbClr val="FFFFFF"/>
                </a:solid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8" name="Freeform 1045"/>
          <p:cNvSpPr>
            <a:spLocks/>
          </p:cNvSpPr>
          <p:nvPr/>
        </p:nvSpPr>
        <p:spPr bwMode="auto">
          <a:xfrm>
            <a:off x="2343150" y="3348038"/>
            <a:ext cx="285750" cy="628650"/>
          </a:xfrm>
          <a:custGeom>
            <a:avLst/>
            <a:gdLst>
              <a:gd name="T0" fmla="*/ 0 w 240"/>
              <a:gd name="T1" fmla="*/ 2147483646 h 528"/>
              <a:gd name="T2" fmla="*/ 2147483646 w 240"/>
              <a:gd name="T3" fmla="*/ 2147483646 h 528"/>
              <a:gd name="T4" fmla="*/ 2147483646 w 240"/>
              <a:gd name="T5" fmla="*/ 0 h 528"/>
              <a:gd name="T6" fmla="*/ 0 60000 65536"/>
              <a:gd name="T7" fmla="*/ 0 60000 65536"/>
              <a:gd name="T8" fmla="*/ 0 60000 65536"/>
              <a:gd name="T9" fmla="*/ 0 w 240"/>
              <a:gd name="T10" fmla="*/ 0 h 528"/>
              <a:gd name="T11" fmla="*/ 240 w 240"/>
              <a:gd name="T12" fmla="*/ 528 h 528"/>
            </a:gdLst>
            <a:ahLst/>
            <a:cxnLst>
              <a:cxn ang="T6">
                <a:pos x="T0" y="T1"/>
              </a:cxn>
              <a:cxn ang="T7">
                <a:pos x="T2" y="T3"/>
              </a:cxn>
              <a:cxn ang="T8">
                <a:pos x="T4" y="T5"/>
              </a:cxn>
            </a:cxnLst>
            <a:rect l="T9" t="T10" r="T11" b="T12"/>
            <a:pathLst>
              <a:path w="240" h="528">
                <a:moveTo>
                  <a:pt x="0" y="528"/>
                </a:moveTo>
                <a:cubicBezTo>
                  <a:pt x="4" y="428"/>
                  <a:pt x="8" y="328"/>
                  <a:pt x="48" y="240"/>
                </a:cubicBezTo>
                <a:cubicBezTo>
                  <a:pt x="88" y="152"/>
                  <a:pt x="164" y="76"/>
                  <a:pt x="240" y="0"/>
                </a:cubicBezTo>
              </a:path>
            </a:pathLst>
          </a:custGeom>
          <a:noFill/>
          <a:ln w="12700">
            <a:solidFill>
              <a:schemeClr val="tx1"/>
            </a:solidFill>
            <a:miter lim="800000"/>
            <a:headEnd/>
            <a:tailEnd type="triangle" w="sm" len="lg"/>
          </a:ln>
          <a:extLst>
            <a:ext uri="{909E8E84-426E-40DD-AFC4-6F175D3DCCD1}">
              <a14:hiddenFill xmlns:a14="http://schemas.microsoft.com/office/drawing/2010/main">
                <a:solidFill>
                  <a:srgbClr val="FFFFFF"/>
                </a:solid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3679" name="Text Box 1046"/>
          <p:cNvSpPr txBox="1">
            <a:spLocks noChangeArrowheads="1"/>
          </p:cNvSpPr>
          <p:nvPr/>
        </p:nvSpPr>
        <p:spPr bwMode="auto">
          <a:xfrm>
            <a:off x="4217194" y="4480323"/>
            <a:ext cx="103746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650" b="1">
                <a:solidFill>
                  <a:prstClr val="black"/>
                </a:solidFill>
                <a:latin typeface="Arial" panose="020B0604020202020204" pitchFamily="34" charset="0"/>
                <a:ea typeface="宋体" panose="02010600030101010101" pitchFamily="2" charset="-122"/>
              </a:rPr>
              <a:t>原有水平</a:t>
            </a:r>
          </a:p>
        </p:txBody>
      </p:sp>
      <p:sp>
        <p:nvSpPr>
          <p:cNvPr id="113680" name="Text Box 1047"/>
          <p:cNvSpPr txBox="1">
            <a:spLocks noChangeArrowheads="1"/>
          </p:cNvSpPr>
          <p:nvPr/>
        </p:nvSpPr>
        <p:spPr bwMode="auto">
          <a:xfrm>
            <a:off x="6160294" y="3280173"/>
            <a:ext cx="1037463"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650" b="1">
                <a:solidFill>
                  <a:prstClr val="black"/>
                </a:solidFill>
                <a:latin typeface="Arial" panose="020B0604020202020204" pitchFamily="34" charset="0"/>
                <a:ea typeface="宋体" panose="02010600030101010101" pitchFamily="2" charset="-122"/>
              </a:rPr>
              <a:t>新的水平</a:t>
            </a:r>
          </a:p>
        </p:txBody>
      </p:sp>
      <p:sp>
        <p:nvSpPr>
          <p:cNvPr id="247827" name="Rectangle 1048"/>
          <p:cNvSpPr>
            <a:spLocks noChangeArrowheads="1"/>
          </p:cNvSpPr>
          <p:nvPr/>
        </p:nvSpPr>
        <p:spPr bwMode="auto">
          <a:xfrm>
            <a:off x="3371850" y="380523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P</a:t>
            </a:r>
          </a:p>
        </p:txBody>
      </p:sp>
      <p:sp>
        <p:nvSpPr>
          <p:cNvPr id="247828" name="Rectangle 1049"/>
          <p:cNvSpPr>
            <a:spLocks noChangeArrowheads="1"/>
          </p:cNvSpPr>
          <p:nvPr/>
        </p:nvSpPr>
        <p:spPr bwMode="auto">
          <a:xfrm>
            <a:off x="3086100" y="380523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A</a:t>
            </a:r>
          </a:p>
        </p:txBody>
      </p:sp>
      <p:sp>
        <p:nvSpPr>
          <p:cNvPr id="247829" name="Rectangle 1050"/>
          <p:cNvSpPr>
            <a:spLocks noChangeArrowheads="1"/>
          </p:cNvSpPr>
          <p:nvPr/>
        </p:nvSpPr>
        <p:spPr bwMode="auto">
          <a:xfrm>
            <a:off x="3371850" y="409098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D</a:t>
            </a:r>
          </a:p>
        </p:txBody>
      </p:sp>
      <p:sp>
        <p:nvSpPr>
          <p:cNvPr id="247830" name="Rectangle 1051"/>
          <p:cNvSpPr>
            <a:spLocks noChangeArrowheads="1"/>
          </p:cNvSpPr>
          <p:nvPr/>
        </p:nvSpPr>
        <p:spPr bwMode="auto">
          <a:xfrm>
            <a:off x="3086100" y="409098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C</a:t>
            </a:r>
          </a:p>
        </p:txBody>
      </p:sp>
      <p:sp>
        <p:nvSpPr>
          <p:cNvPr id="247831" name="Rectangle 1052"/>
          <p:cNvSpPr>
            <a:spLocks noChangeArrowheads="1"/>
          </p:cNvSpPr>
          <p:nvPr/>
        </p:nvSpPr>
        <p:spPr bwMode="auto">
          <a:xfrm>
            <a:off x="5200650" y="243363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P</a:t>
            </a:r>
          </a:p>
        </p:txBody>
      </p:sp>
      <p:sp>
        <p:nvSpPr>
          <p:cNvPr id="247832" name="Rectangle 1053"/>
          <p:cNvSpPr>
            <a:spLocks noChangeArrowheads="1"/>
          </p:cNvSpPr>
          <p:nvPr/>
        </p:nvSpPr>
        <p:spPr bwMode="auto">
          <a:xfrm>
            <a:off x="4914900" y="243363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A</a:t>
            </a:r>
          </a:p>
        </p:txBody>
      </p:sp>
      <p:sp>
        <p:nvSpPr>
          <p:cNvPr id="247833" name="Rectangle 1054"/>
          <p:cNvSpPr>
            <a:spLocks noChangeArrowheads="1"/>
          </p:cNvSpPr>
          <p:nvPr/>
        </p:nvSpPr>
        <p:spPr bwMode="auto">
          <a:xfrm>
            <a:off x="4914900" y="277653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C</a:t>
            </a:r>
          </a:p>
        </p:txBody>
      </p:sp>
      <p:sp>
        <p:nvSpPr>
          <p:cNvPr id="247834" name="Rectangle 1055"/>
          <p:cNvSpPr>
            <a:spLocks noChangeArrowheads="1"/>
          </p:cNvSpPr>
          <p:nvPr/>
        </p:nvSpPr>
        <p:spPr bwMode="auto">
          <a:xfrm>
            <a:off x="5200650" y="2776538"/>
            <a:ext cx="171450" cy="228600"/>
          </a:xfrm>
          <a:prstGeom prst="rect">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prstClr val="white"/>
                </a:solidFill>
                <a:effectLst>
                  <a:outerShdw blurRad="38100" dist="38100" dir="2700000" algn="tl">
                    <a:srgbClr val="000000"/>
                  </a:outerShdw>
                </a:effectLst>
              </a:rPr>
              <a:t>D</a:t>
            </a:r>
          </a:p>
        </p:txBody>
      </p:sp>
      <p:sp>
        <p:nvSpPr>
          <p:cNvPr id="113689" name="Rectangle 30"/>
          <p:cNvSpPr>
            <a:spLocks noChangeArrowheads="1"/>
          </p:cNvSpPr>
          <p:nvPr/>
        </p:nvSpPr>
        <p:spPr bwMode="auto">
          <a:xfrm>
            <a:off x="1371601" y="209550"/>
            <a:ext cx="3193503"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lnSpc>
                <a:spcPct val="80000"/>
              </a:lnSpc>
              <a:spcAft>
                <a:spcPct val="0"/>
              </a:spcAft>
              <a:buClr>
                <a:srgbClr val="477AB1"/>
              </a:buClr>
              <a:buNone/>
            </a:pPr>
            <a:r>
              <a:rPr lang="en-US" altLang="zh-CN" sz="2700" b="1">
                <a:solidFill>
                  <a:prstClr val="black"/>
                </a:solidFill>
                <a:latin typeface="Arial" panose="020B0604020202020204" pitchFamily="34" charset="0"/>
                <a:ea typeface="宋体" panose="02010600030101010101" pitchFamily="2" charset="-122"/>
              </a:rPr>
              <a:t>2.PDCA</a:t>
            </a:r>
            <a:r>
              <a:rPr lang="zh-CN" altLang="en-US" sz="2700" b="1">
                <a:solidFill>
                  <a:prstClr val="black"/>
                </a:solidFill>
                <a:latin typeface="Arial" panose="020B0604020202020204" pitchFamily="34" charset="0"/>
                <a:ea typeface="宋体" panose="02010600030101010101" pitchFamily="2" charset="-122"/>
              </a:rPr>
              <a:t>循环的特点</a:t>
            </a:r>
            <a:endParaRPr lang="zh-CN" altLang="zh-CN" sz="2700" b="1">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270948006"/>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23303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五：现代物流管理</a:t>
            </a:r>
          </a:p>
        </p:txBody>
      </p:sp>
    </p:spTree>
    <p:extLst>
      <p:ext uri="{BB962C8B-B14F-4D97-AF65-F5344CB8AC3E}">
        <p14:creationId xmlns:p14="http://schemas.microsoft.com/office/powerpoint/2010/main" val="2804018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4"/>
          <p:cNvSpPr>
            <a:spLocks noChangeArrowheads="1"/>
          </p:cNvSpPr>
          <p:nvPr/>
        </p:nvSpPr>
        <p:spPr bwMode="auto">
          <a:xfrm>
            <a:off x="1371600" y="628651"/>
            <a:ext cx="6286500"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800" b="1">
                <a:solidFill>
                  <a:srgbClr val="FF3300"/>
                </a:solidFill>
                <a:latin typeface="Arial" panose="020B0604020202020204" pitchFamily="34" charset="0"/>
                <a:ea typeface="宋体" panose="02010600030101010101" pitchFamily="2" charset="-122"/>
              </a:rPr>
              <a:t>（</a:t>
            </a:r>
            <a:r>
              <a:rPr lang="en-US" altLang="zh-CN" sz="1800" b="1">
                <a:solidFill>
                  <a:srgbClr val="FF3300"/>
                </a:solidFill>
                <a:latin typeface="Arial" panose="020B0604020202020204" pitchFamily="34" charset="0"/>
                <a:ea typeface="宋体" panose="02010600030101010101" pitchFamily="2" charset="-122"/>
              </a:rPr>
              <a:t>2</a:t>
            </a:r>
            <a:r>
              <a:rPr lang="zh-CN" altLang="en-US" sz="1800" b="1">
                <a:solidFill>
                  <a:srgbClr val="FF3300"/>
                </a:solidFill>
                <a:latin typeface="Arial" panose="020B0604020202020204" pitchFamily="34" charset="0"/>
                <a:ea typeface="宋体" panose="02010600030101010101" pitchFamily="2" charset="-122"/>
              </a:rPr>
              <a:t>）大环带小环，小环保大环</a:t>
            </a:r>
            <a:r>
              <a:rPr lang="zh-CN" altLang="en-US" sz="1800" b="1">
                <a:solidFill>
                  <a:prstClr val="black"/>
                </a:solidFill>
                <a:latin typeface="Arial" panose="020B0604020202020204" pitchFamily="34" charset="0"/>
                <a:ea typeface="宋体" panose="02010600030101010101" pitchFamily="2" charset="-122"/>
              </a:rPr>
              <a:t>，互相促进，推动大循环，一级带一级，都在围绕主旨的方针目标朝着一个方向转动，有机的构成一个运转的体系。</a:t>
            </a:r>
          </a:p>
        </p:txBody>
      </p:sp>
      <p:grpSp>
        <p:nvGrpSpPr>
          <p:cNvPr id="115715" name="Group 38"/>
          <p:cNvGrpSpPr>
            <a:grpSpLocks/>
          </p:cNvGrpSpPr>
          <p:nvPr/>
        </p:nvGrpSpPr>
        <p:grpSpPr bwMode="auto">
          <a:xfrm>
            <a:off x="2286000" y="1485900"/>
            <a:ext cx="3943350" cy="3257550"/>
            <a:chOff x="1008" y="1248"/>
            <a:chExt cx="3312" cy="2592"/>
          </a:xfrm>
        </p:grpSpPr>
        <p:sp>
          <p:nvSpPr>
            <p:cNvPr id="115720" name="Oval 5"/>
            <p:cNvSpPr>
              <a:spLocks noChangeArrowheads="1"/>
            </p:cNvSpPr>
            <p:nvPr/>
          </p:nvSpPr>
          <p:spPr bwMode="auto">
            <a:xfrm>
              <a:off x="1248" y="1248"/>
              <a:ext cx="2880" cy="2592"/>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1" name="Line 6"/>
            <p:cNvSpPr>
              <a:spLocks noChangeShapeType="1"/>
            </p:cNvSpPr>
            <p:nvPr/>
          </p:nvSpPr>
          <p:spPr bwMode="auto">
            <a:xfrm>
              <a:off x="1248" y="2544"/>
              <a:ext cx="288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2" name="Line 7"/>
            <p:cNvSpPr>
              <a:spLocks noChangeShapeType="1"/>
            </p:cNvSpPr>
            <p:nvPr/>
          </p:nvSpPr>
          <p:spPr bwMode="auto">
            <a:xfrm>
              <a:off x="2688" y="1248"/>
              <a:ext cx="0" cy="2592"/>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3" name="Oval 8"/>
            <p:cNvSpPr>
              <a:spLocks noChangeArrowheads="1"/>
            </p:cNvSpPr>
            <p:nvPr/>
          </p:nvSpPr>
          <p:spPr bwMode="auto">
            <a:xfrm>
              <a:off x="1536" y="1440"/>
              <a:ext cx="1104" cy="1104"/>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4" name="Oval 9"/>
            <p:cNvSpPr>
              <a:spLocks noChangeArrowheads="1"/>
            </p:cNvSpPr>
            <p:nvPr/>
          </p:nvSpPr>
          <p:spPr bwMode="auto">
            <a:xfrm>
              <a:off x="2688" y="2544"/>
              <a:ext cx="1152" cy="1104"/>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5" name="Oval 10"/>
            <p:cNvSpPr>
              <a:spLocks noChangeArrowheads="1"/>
            </p:cNvSpPr>
            <p:nvPr/>
          </p:nvSpPr>
          <p:spPr bwMode="auto">
            <a:xfrm>
              <a:off x="3312" y="1776"/>
              <a:ext cx="720" cy="768"/>
            </a:xfrm>
            <a:prstGeom prst="ellipse">
              <a:avLst/>
            </a:pr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6" name="Line 11"/>
            <p:cNvSpPr>
              <a:spLocks noChangeShapeType="1"/>
            </p:cNvSpPr>
            <p:nvPr/>
          </p:nvSpPr>
          <p:spPr bwMode="auto">
            <a:xfrm>
              <a:off x="3264" y="2544"/>
              <a:ext cx="0" cy="1104"/>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7" name="Line 12"/>
            <p:cNvSpPr>
              <a:spLocks noChangeShapeType="1"/>
            </p:cNvSpPr>
            <p:nvPr/>
          </p:nvSpPr>
          <p:spPr bwMode="auto">
            <a:xfrm>
              <a:off x="2688" y="3072"/>
              <a:ext cx="1152" cy="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8" name="Line 13"/>
            <p:cNvSpPr>
              <a:spLocks noChangeShapeType="1"/>
            </p:cNvSpPr>
            <p:nvPr/>
          </p:nvSpPr>
          <p:spPr bwMode="auto">
            <a:xfrm>
              <a:off x="1536" y="2016"/>
              <a:ext cx="1104" cy="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29" name="Line 14"/>
            <p:cNvSpPr>
              <a:spLocks noChangeShapeType="1"/>
            </p:cNvSpPr>
            <p:nvPr/>
          </p:nvSpPr>
          <p:spPr bwMode="auto">
            <a:xfrm>
              <a:off x="2112" y="1440"/>
              <a:ext cx="0" cy="1104"/>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30" name="Line 15"/>
            <p:cNvSpPr>
              <a:spLocks noChangeShapeType="1"/>
            </p:cNvSpPr>
            <p:nvPr/>
          </p:nvSpPr>
          <p:spPr bwMode="auto">
            <a:xfrm>
              <a:off x="3696" y="1776"/>
              <a:ext cx="0" cy="768"/>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31" name="Line 16"/>
            <p:cNvSpPr>
              <a:spLocks noChangeShapeType="1"/>
            </p:cNvSpPr>
            <p:nvPr/>
          </p:nvSpPr>
          <p:spPr bwMode="auto">
            <a:xfrm>
              <a:off x="3312" y="2160"/>
              <a:ext cx="720" cy="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32" name="WordArt 19"/>
            <p:cNvSpPr>
              <a:spLocks noChangeArrowheads="1" noChangeShapeType="1" noTextEdit="1"/>
            </p:cNvSpPr>
            <p:nvPr/>
          </p:nvSpPr>
          <p:spPr bwMode="auto">
            <a:xfrm>
              <a:off x="2448" y="2256"/>
              <a:ext cx="207" cy="254"/>
            </a:xfrm>
            <a:prstGeom prst="rect">
              <a:avLst/>
            </a:prstGeom>
          </p:spPr>
          <p:txBody>
            <a:bodyPr wrap="none" fromWordArt="1">
              <a:prstTxWarp prst="textPlain">
                <a:avLst>
                  <a:gd name="adj" fmla="val 50000"/>
                </a:avLst>
              </a:prstTxWarp>
            </a:bodyPr>
            <a:lstStyle/>
            <a:p>
              <a:pPr algn="ctr" defTabSz="685800" eaLnBrk="0" fontAlgn="base" hangingPunct="0">
                <a:spcBef>
                  <a:spcPct val="0"/>
                </a:spcBef>
                <a:spcAft>
                  <a:spcPct val="0"/>
                </a:spcAft>
              </a:pPr>
              <a:r>
                <a:rPr lang="en-US" altLang="zh-CN"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rPr>
                <a:t>A</a:t>
              </a:r>
              <a:endParaRPr lang="zh-CN" altLang="en-US"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endParaRPr>
            </a:p>
          </p:txBody>
        </p:sp>
        <p:sp>
          <p:nvSpPr>
            <p:cNvPr id="115733" name="WordArt 20"/>
            <p:cNvSpPr>
              <a:spLocks noChangeArrowheads="1" noChangeShapeType="1" noTextEdit="1"/>
            </p:cNvSpPr>
            <p:nvPr/>
          </p:nvSpPr>
          <p:spPr bwMode="auto">
            <a:xfrm>
              <a:off x="2736" y="2256"/>
              <a:ext cx="207" cy="254"/>
            </a:xfrm>
            <a:prstGeom prst="rect">
              <a:avLst/>
            </a:prstGeom>
          </p:spPr>
          <p:txBody>
            <a:bodyPr wrap="none" fromWordArt="1">
              <a:prstTxWarp prst="textPlain">
                <a:avLst>
                  <a:gd name="adj" fmla="val 50000"/>
                </a:avLst>
              </a:prstTxWarp>
            </a:bodyPr>
            <a:lstStyle/>
            <a:p>
              <a:pPr algn="ctr" defTabSz="685800" eaLnBrk="0" fontAlgn="base" hangingPunct="0">
                <a:spcBef>
                  <a:spcPct val="0"/>
                </a:spcBef>
                <a:spcAft>
                  <a:spcPct val="0"/>
                </a:spcAft>
              </a:pPr>
              <a:r>
                <a:rPr lang="en-US" altLang="zh-CN"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rPr>
                <a:t>P</a:t>
              </a:r>
              <a:endParaRPr lang="zh-CN" altLang="en-US"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endParaRPr>
            </a:p>
          </p:txBody>
        </p:sp>
        <p:sp>
          <p:nvSpPr>
            <p:cNvPr id="115734" name="WordArt 21"/>
            <p:cNvSpPr>
              <a:spLocks noChangeArrowheads="1" noChangeShapeType="1" noTextEdit="1"/>
            </p:cNvSpPr>
            <p:nvPr/>
          </p:nvSpPr>
          <p:spPr bwMode="auto">
            <a:xfrm>
              <a:off x="2448" y="2592"/>
              <a:ext cx="207" cy="254"/>
            </a:xfrm>
            <a:prstGeom prst="rect">
              <a:avLst/>
            </a:prstGeom>
          </p:spPr>
          <p:txBody>
            <a:bodyPr wrap="none" fromWordArt="1">
              <a:prstTxWarp prst="textPlain">
                <a:avLst>
                  <a:gd name="adj" fmla="val 50000"/>
                </a:avLst>
              </a:prstTxWarp>
            </a:bodyPr>
            <a:lstStyle/>
            <a:p>
              <a:pPr algn="ctr" defTabSz="685800" eaLnBrk="0" fontAlgn="base" hangingPunct="0">
                <a:spcBef>
                  <a:spcPct val="0"/>
                </a:spcBef>
                <a:spcAft>
                  <a:spcPct val="0"/>
                </a:spcAft>
              </a:pPr>
              <a:r>
                <a:rPr lang="en-US" altLang="zh-CN"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rPr>
                <a:t>C</a:t>
              </a:r>
              <a:endParaRPr lang="zh-CN" altLang="en-US"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endParaRPr>
            </a:p>
          </p:txBody>
        </p:sp>
        <p:sp>
          <p:nvSpPr>
            <p:cNvPr id="115735" name="WordArt 22"/>
            <p:cNvSpPr>
              <a:spLocks noChangeArrowheads="1" noChangeShapeType="1" noTextEdit="1"/>
            </p:cNvSpPr>
            <p:nvPr/>
          </p:nvSpPr>
          <p:spPr bwMode="auto">
            <a:xfrm>
              <a:off x="2736" y="2592"/>
              <a:ext cx="207" cy="254"/>
            </a:xfrm>
            <a:prstGeom prst="rect">
              <a:avLst/>
            </a:prstGeom>
          </p:spPr>
          <p:txBody>
            <a:bodyPr wrap="none" fromWordArt="1">
              <a:prstTxWarp prst="textPlain">
                <a:avLst>
                  <a:gd name="adj" fmla="val 50000"/>
                </a:avLst>
              </a:prstTxWarp>
            </a:bodyPr>
            <a:lstStyle/>
            <a:p>
              <a:pPr algn="ctr" defTabSz="685800" eaLnBrk="0" fontAlgn="base" hangingPunct="0">
                <a:spcBef>
                  <a:spcPct val="0"/>
                </a:spcBef>
                <a:spcAft>
                  <a:spcPct val="0"/>
                </a:spcAft>
              </a:pPr>
              <a:r>
                <a:rPr lang="en-US" altLang="zh-CN"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rPr>
                <a:t>D</a:t>
              </a:r>
              <a:endParaRPr lang="zh-CN" altLang="en-US" sz="2700" kern="10">
                <a:ln w="12700">
                  <a:solidFill>
                    <a:srgbClr val="FF0000"/>
                  </a:solidFill>
                  <a:round/>
                  <a:headEnd/>
                  <a:tailEnd/>
                </a:ln>
                <a:solidFill>
                  <a:srgbClr val="B2B2B2">
                    <a:alpha val="50195"/>
                  </a:srgbClr>
                </a:solidFill>
                <a:effectLst>
                  <a:outerShdw dist="45791" dir="2021404" algn="ctr" rotWithShape="0">
                    <a:srgbClr val="9999FF"/>
                  </a:outerShdw>
                </a:effectLst>
                <a:latin typeface="Arial Black" panose="020B0A04020102020204" pitchFamily="34" charset="0"/>
                <a:ea typeface="宋体" panose="02010600030101010101" pitchFamily="2" charset="-122"/>
              </a:endParaRPr>
            </a:p>
          </p:txBody>
        </p:sp>
        <p:sp>
          <p:nvSpPr>
            <p:cNvPr id="249877" name="Rectangle 23"/>
            <p:cNvSpPr>
              <a:spLocks noChangeArrowheads="1"/>
            </p:cNvSpPr>
            <p:nvPr/>
          </p:nvSpPr>
          <p:spPr bwMode="auto">
            <a:xfrm>
              <a:off x="2160" y="1680"/>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P</a:t>
              </a:r>
            </a:p>
          </p:txBody>
        </p:sp>
        <p:sp>
          <p:nvSpPr>
            <p:cNvPr id="249878" name="Rectangle 24"/>
            <p:cNvSpPr>
              <a:spLocks noChangeArrowheads="1"/>
            </p:cNvSpPr>
            <p:nvPr/>
          </p:nvSpPr>
          <p:spPr bwMode="auto">
            <a:xfrm>
              <a:off x="2160" y="2064"/>
              <a:ext cx="192"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D</a:t>
              </a:r>
            </a:p>
          </p:txBody>
        </p:sp>
        <p:sp>
          <p:nvSpPr>
            <p:cNvPr id="249879" name="Rectangle 25"/>
            <p:cNvSpPr>
              <a:spLocks noChangeArrowheads="1"/>
            </p:cNvSpPr>
            <p:nvPr/>
          </p:nvSpPr>
          <p:spPr bwMode="auto">
            <a:xfrm>
              <a:off x="1872" y="1680"/>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A</a:t>
              </a:r>
            </a:p>
          </p:txBody>
        </p:sp>
        <p:sp>
          <p:nvSpPr>
            <p:cNvPr id="249880" name="Rectangle 26"/>
            <p:cNvSpPr>
              <a:spLocks noChangeArrowheads="1"/>
            </p:cNvSpPr>
            <p:nvPr/>
          </p:nvSpPr>
          <p:spPr bwMode="auto">
            <a:xfrm>
              <a:off x="1872" y="2064"/>
              <a:ext cx="192"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C</a:t>
              </a:r>
            </a:p>
          </p:txBody>
        </p:sp>
        <p:sp>
          <p:nvSpPr>
            <p:cNvPr id="249881" name="Rectangle 27"/>
            <p:cNvSpPr>
              <a:spLocks noChangeArrowheads="1"/>
            </p:cNvSpPr>
            <p:nvPr/>
          </p:nvSpPr>
          <p:spPr bwMode="auto">
            <a:xfrm>
              <a:off x="3312" y="2736"/>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P</a:t>
              </a:r>
            </a:p>
          </p:txBody>
        </p:sp>
        <p:sp>
          <p:nvSpPr>
            <p:cNvPr id="249882" name="Rectangle 28"/>
            <p:cNvSpPr>
              <a:spLocks noChangeArrowheads="1"/>
            </p:cNvSpPr>
            <p:nvPr/>
          </p:nvSpPr>
          <p:spPr bwMode="auto">
            <a:xfrm>
              <a:off x="2976" y="2736"/>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A</a:t>
              </a:r>
            </a:p>
          </p:txBody>
        </p:sp>
        <p:sp>
          <p:nvSpPr>
            <p:cNvPr id="249883" name="Rectangle 29"/>
            <p:cNvSpPr>
              <a:spLocks noChangeArrowheads="1"/>
            </p:cNvSpPr>
            <p:nvPr/>
          </p:nvSpPr>
          <p:spPr bwMode="auto">
            <a:xfrm>
              <a:off x="3312" y="3120"/>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D</a:t>
              </a:r>
            </a:p>
          </p:txBody>
        </p:sp>
        <p:sp>
          <p:nvSpPr>
            <p:cNvPr id="249884" name="Rectangle 30"/>
            <p:cNvSpPr>
              <a:spLocks noChangeArrowheads="1"/>
            </p:cNvSpPr>
            <p:nvPr/>
          </p:nvSpPr>
          <p:spPr bwMode="auto">
            <a:xfrm>
              <a:off x="2976" y="3120"/>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C</a:t>
              </a:r>
            </a:p>
          </p:txBody>
        </p:sp>
        <p:sp>
          <p:nvSpPr>
            <p:cNvPr id="249885" name="Rectangle 31"/>
            <p:cNvSpPr>
              <a:spLocks noChangeArrowheads="1"/>
            </p:cNvSpPr>
            <p:nvPr/>
          </p:nvSpPr>
          <p:spPr bwMode="auto">
            <a:xfrm>
              <a:off x="3744" y="1872"/>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P</a:t>
              </a:r>
            </a:p>
          </p:txBody>
        </p:sp>
        <p:sp>
          <p:nvSpPr>
            <p:cNvPr id="249886" name="Rectangle 32"/>
            <p:cNvSpPr>
              <a:spLocks noChangeArrowheads="1"/>
            </p:cNvSpPr>
            <p:nvPr/>
          </p:nvSpPr>
          <p:spPr bwMode="auto">
            <a:xfrm>
              <a:off x="3456" y="1872"/>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A</a:t>
              </a:r>
            </a:p>
          </p:txBody>
        </p:sp>
        <p:sp>
          <p:nvSpPr>
            <p:cNvPr id="249887" name="Rectangle 33"/>
            <p:cNvSpPr>
              <a:spLocks noChangeArrowheads="1"/>
            </p:cNvSpPr>
            <p:nvPr/>
          </p:nvSpPr>
          <p:spPr bwMode="auto">
            <a:xfrm>
              <a:off x="3456" y="2160"/>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C</a:t>
              </a:r>
            </a:p>
          </p:txBody>
        </p:sp>
        <p:sp>
          <p:nvSpPr>
            <p:cNvPr id="249888" name="Rectangle 34"/>
            <p:cNvSpPr>
              <a:spLocks noChangeArrowheads="1"/>
            </p:cNvSpPr>
            <p:nvPr/>
          </p:nvSpPr>
          <p:spPr bwMode="auto">
            <a:xfrm>
              <a:off x="3744" y="2160"/>
              <a:ext cx="19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fontAlgn="base">
                <a:spcBef>
                  <a:spcPct val="0"/>
                </a:spcBef>
                <a:spcAft>
                  <a:spcPct val="0"/>
                </a:spcAft>
                <a:defRPr/>
              </a:pPr>
              <a:r>
                <a:rPr lang="en-US" altLang="zh-CN" sz="1350" b="1">
                  <a:solidFill>
                    <a:srgbClr val="FF0000"/>
                  </a:solidFill>
                  <a:effectLst>
                    <a:outerShdw blurRad="38100" dist="38100" dir="2700000" algn="tl">
                      <a:srgbClr val="C0C0C0"/>
                    </a:outerShdw>
                  </a:effectLst>
                </a:rPr>
                <a:t>D</a:t>
              </a:r>
            </a:p>
          </p:txBody>
        </p:sp>
        <p:sp>
          <p:nvSpPr>
            <p:cNvPr id="115748" name="Freeform 36"/>
            <p:cNvSpPr>
              <a:spLocks/>
            </p:cNvSpPr>
            <p:nvPr/>
          </p:nvSpPr>
          <p:spPr bwMode="auto">
            <a:xfrm>
              <a:off x="3552" y="1248"/>
              <a:ext cx="768" cy="1152"/>
            </a:xfrm>
            <a:custGeom>
              <a:avLst/>
              <a:gdLst>
                <a:gd name="T0" fmla="*/ 0 w 768"/>
                <a:gd name="T1" fmla="*/ 0 h 1152"/>
                <a:gd name="T2" fmla="*/ 2147483646 w 768"/>
                <a:gd name="T3" fmla="*/ 2147483646 h 1152"/>
                <a:gd name="T4" fmla="*/ 2147483646 w 768"/>
                <a:gd name="T5" fmla="*/ 2147483646 h 1152"/>
                <a:gd name="T6" fmla="*/ 2147483646 w 768"/>
                <a:gd name="T7" fmla="*/ 2147483646 h 1152"/>
                <a:gd name="T8" fmla="*/ 0 60000 65536"/>
                <a:gd name="T9" fmla="*/ 0 60000 65536"/>
                <a:gd name="T10" fmla="*/ 0 60000 65536"/>
                <a:gd name="T11" fmla="*/ 0 60000 65536"/>
                <a:gd name="T12" fmla="*/ 0 w 768"/>
                <a:gd name="T13" fmla="*/ 0 h 1152"/>
                <a:gd name="T14" fmla="*/ 768 w 768"/>
                <a:gd name="T15" fmla="*/ 1152 h 1152"/>
              </a:gdLst>
              <a:ahLst/>
              <a:cxnLst>
                <a:cxn ang="T8">
                  <a:pos x="T0" y="T1"/>
                </a:cxn>
                <a:cxn ang="T9">
                  <a:pos x="T2" y="T3"/>
                </a:cxn>
                <a:cxn ang="T10">
                  <a:pos x="T4" y="T5"/>
                </a:cxn>
                <a:cxn ang="T11">
                  <a:pos x="T6" y="T7"/>
                </a:cxn>
              </a:cxnLst>
              <a:rect l="T12" t="T13" r="T14" b="T15"/>
              <a:pathLst>
                <a:path w="768" h="1152">
                  <a:moveTo>
                    <a:pt x="0" y="0"/>
                  </a:moveTo>
                  <a:cubicBezTo>
                    <a:pt x="140" y="108"/>
                    <a:pt x="280" y="216"/>
                    <a:pt x="384" y="336"/>
                  </a:cubicBezTo>
                  <a:cubicBezTo>
                    <a:pt x="488" y="456"/>
                    <a:pt x="560" y="584"/>
                    <a:pt x="624" y="720"/>
                  </a:cubicBezTo>
                  <a:cubicBezTo>
                    <a:pt x="688" y="856"/>
                    <a:pt x="728" y="1004"/>
                    <a:pt x="768" y="1152"/>
                  </a:cubicBezTo>
                </a:path>
              </a:pathLst>
            </a:custGeom>
            <a:noFill/>
            <a:ln w="25400">
              <a:solidFill>
                <a:schemeClr val="accent2"/>
              </a:solidFill>
              <a:miter lim="800000"/>
              <a:headEnd/>
              <a:tailEnd type="triangle" w="sm" len="lg"/>
            </a:ln>
            <a:extLst>
              <a:ext uri="{909E8E84-426E-40DD-AFC4-6F175D3DCCD1}">
                <a14:hiddenFill xmlns:a14="http://schemas.microsoft.com/office/drawing/2010/main">
                  <a:solidFill>
                    <a:srgbClr val="FFFFFF"/>
                  </a:solid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sp>
          <p:nvSpPr>
            <p:cNvPr id="115749" name="Freeform 37"/>
            <p:cNvSpPr>
              <a:spLocks/>
            </p:cNvSpPr>
            <p:nvPr/>
          </p:nvSpPr>
          <p:spPr bwMode="auto">
            <a:xfrm>
              <a:off x="1008" y="2400"/>
              <a:ext cx="624" cy="1296"/>
            </a:xfrm>
            <a:custGeom>
              <a:avLst/>
              <a:gdLst>
                <a:gd name="T0" fmla="*/ 2147483646 w 624"/>
                <a:gd name="T1" fmla="*/ 2147483646 h 1296"/>
                <a:gd name="T2" fmla="*/ 2147483646 w 624"/>
                <a:gd name="T3" fmla="*/ 2147483646 h 1296"/>
                <a:gd name="T4" fmla="*/ 0 w 624"/>
                <a:gd name="T5" fmla="*/ 0 h 1296"/>
                <a:gd name="T6" fmla="*/ 0 60000 65536"/>
                <a:gd name="T7" fmla="*/ 0 60000 65536"/>
                <a:gd name="T8" fmla="*/ 0 60000 65536"/>
                <a:gd name="T9" fmla="*/ 0 w 624"/>
                <a:gd name="T10" fmla="*/ 0 h 1296"/>
                <a:gd name="T11" fmla="*/ 624 w 624"/>
                <a:gd name="T12" fmla="*/ 1296 h 1296"/>
              </a:gdLst>
              <a:ahLst/>
              <a:cxnLst>
                <a:cxn ang="T6">
                  <a:pos x="T0" y="T1"/>
                </a:cxn>
                <a:cxn ang="T7">
                  <a:pos x="T2" y="T3"/>
                </a:cxn>
                <a:cxn ang="T8">
                  <a:pos x="T4" y="T5"/>
                </a:cxn>
              </a:cxnLst>
              <a:rect l="T9" t="T10" r="T11" b="T12"/>
              <a:pathLst>
                <a:path w="624" h="1296">
                  <a:moveTo>
                    <a:pt x="624" y="1296"/>
                  </a:moveTo>
                  <a:cubicBezTo>
                    <a:pt x="460" y="1140"/>
                    <a:pt x="296" y="984"/>
                    <a:pt x="192" y="768"/>
                  </a:cubicBezTo>
                  <a:cubicBezTo>
                    <a:pt x="88" y="552"/>
                    <a:pt x="44" y="276"/>
                    <a:pt x="0" y="0"/>
                  </a:cubicBezTo>
                </a:path>
              </a:pathLst>
            </a:custGeom>
            <a:noFill/>
            <a:ln w="25400">
              <a:solidFill>
                <a:schemeClr val="accent2"/>
              </a:solidFill>
              <a:miter lim="800000"/>
              <a:headEnd/>
              <a:tailEnd type="triangle" w="sm" len="lg"/>
            </a:ln>
            <a:extLst>
              <a:ext uri="{909E8E84-426E-40DD-AFC4-6F175D3DCCD1}">
                <a14:hiddenFill xmlns:a14="http://schemas.microsoft.com/office/drawing/2010/main">
                  <a:solidFill>
                    <a:srgbClr val="FFFFFF"/>
                  </a:solidFill>
                </a14:hiddenFill>
              </a:ext>
            </a:extLst>
          </p:spPr>
          <p:txBody>
            <a:bodyPr wrap="none"/>
            <a:lstStyle/>
            <a:p>
              <a:pPr defTabSz="685800" eaLnBrk="0" fontAlgn="base" hangingPunct="0">
                <a:spcBef>
                  <a:spcPct val="0"/>
                </a:spcBef>
                <a:spcAft>
                  <a:spcPct val="0"/>
                </a:spcAft>
              </a:pPr>
              <a:endParaRPr lang="zh-CN" altLang="en-US" sz="1350">
                <a:solidFill>
                  <a:prstClr val="black"/>
                </a:solidFill>
                <a:latin typeface="Arial" panose="020B0604020202020204" pitchFamily="34" charset="0"/>
                <a:ea typeface="宋体" panose="02010600030101010101" pitchFamily="2" charset="-122"/>
              </a:endParaRPr>
            </a:p>
          </p:txBody>
        </p:sp>
      </p:grpSp>
      <p:pic>
        <p:nvPicPr>
          <p:cNvPr id="115716" name="Picture 39" descr="bird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5100" y="4057650"/>
            <a:ext cx="8572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7" name="AutoShape 40">
            <a:hlinkClick r:id="rId4" action="ppaction://hlinksldjump" highlightClick="1"/>
          </p:cNvPr>
          <p:cNvSpPr>
            <a:spLocks noChangeArrowheads="1"/>
          </p:cNvSpPr>
          <p:nvPr/>
        </p:nvSpPr>
        <p:spPr bwMode="auto">
          <a:xfrm>
            <a:off x="7372350" y="4972050"/>
            <a:ext cx="228600" cy="171450"/>
          </a:xfrm>
          <a:prstGeom prst="actionButtonBackPrevious">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5718" name="AutoShape 41">
            <a:hlinkClick r:id="" action="ppaction://hlinkshowjump?jump=nextslide" highlightClick="1"/>
          </p:cNvPr>
          <p:cNvSpPr>
            <a:spLocks noChangeArrowheads="1"/>
          </p:cNvSpPr>
          <p:nvPr/>
        </p:nvSpPr>
        <p:spPr bwMode="auto">
          <a:xfrm>
            <a:off x="7600950" y="4972050"/>
            <a:ext cx="228600" cy="171450"/>
          </a:xfrm>
          <a:prstGeom prst="actionButtonForwardNex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endParaRPr lang="zh-CN" altLang="en-US" sz="1350">
              <a:solidFill>
                <a:prstClr val="black"/>
              </a:solidFill>
              <a:latin typeface="Arial" panose="020B0604020202020204" pitchFamily="34" charset="0"/>
              <a:ea typeface="宋体" panose="02010600030101010101" pitchFamily="2" charset="-122"/>
            </a:endParaRPr>
          </a:p>
        </p:txBody>
      </p:sp>
      <p:sp>
        <p:nvSpPr>
          <p:cNvPr id="115719" name="Rectangle 39"/>
          <p:cNvSpPr>
            <a:spLocks noChangeArrowheads="1"/>
          </p:cNvSpPr>
          <p:nvPr/>
        </p:nvSpPr>
        <p:spPr bwMode="auto">
          <a:xfrm>
            <a:off x="1371601" y="209550"/>
            <a:ext cx="3193503"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lnSpc>
                <a:spcPct val="80000"/>
              </a:lnSpc>
              <a:spcAft>
                <a:spcPct val="0"/>
              </a:spcAft>
              <a:buClr>
                <a:srgbClr val="477AB1"/>
              </a:buClr>
              <a:buNone/>
            </a:pPr>
            <a:r>
              <a:rPr lang="en-US" altLang="zh-CN" sz="2700" b="1">
                <a:solidFill>
                  <a:prstClr val="black"/>
                </a:solidFill>
                <a:latin typeface="Arial" panose="020B0604020202020204" pitchFamily="34" charset="0"/>
                <a:ea typeface="宋体" panose="02010600030101010101" pitchFamily="2" charset="-122"/>
              </a:rPr>
              <a:t>2.PDCA</a:t>
            </a:r>
            <a:r>
              <a:rPr lang="zh-CN" altLang="en-US" sz="2700" b="1">
                <a:solidFill>
                  <a:prstClr val="black"/>
                </a:solidFill>
                <a:latin typeface="Arial" panose="020B0604020202020204" pitchFamily="34" charset="0"/>
                <a:ea typeface="宋体" panose="02010600030101010101" pitchFamily="2" charset="-122"/>
              </a:rPr>
              <a:t>循环的特点</a:t>
            </a:r>
            <a:endParaRPr lang="zh-CN" altLang="zh-CN" sz="2700" b="1">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715970289"/>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762" name="内容占位符 2"/>
          <p:cNvSpPr>
            <a:spLocks noGrp="1"/>
          </p:cNvSpPr>
          <p:nvPr>
            <p:ph idx="1"/>
          </p:nvPr>
        </p:nvSpPr>
        <p:spPr>
          <a:xfrm>
            <a:off x="1371600" y="685800"/>
            <a:ext cx="6172200" cy="1200329"/>
          </a:xfrm>
          <a:extLst>
            <a:ext uri="{91240B29-F687-4F45-9708-019B960494DF}">
              <a14:hiddenLine xmlns:a14="http://schemas.microsoft.com/office/drawing/2010/main" w="9525"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indent="0" eaLnBrk="1" hangingPunct="1">
              <a:spcBef>
                <a:spcPct val="0"/>
              </a:spcBef>
              <a:buClrTx/>
              <a:buSzTx/>
              <a:buNone/>
            </a:pPr>
            <a:r>
              <a:rPr lang="zh-CN" altLang="en-US" sz="1800" b="1" dirty="0">
                <a:solidFill>
                  <a:srgbClr val="FF3300"/>
                </a:solidFill>
                <a:latin typeface="Arial" panose="020B0604020202020204" pitchFamily="34" charset="0"/>
                <a:ea typeface="宋体" panose="02010600030101010101" pitchFamily="2" charset="-122"/>
              </a:rPr>
              <a:t>（</a:t>
            </a:r>
            <a:r>
              <a:rPr lang="en-US" altLang="zh-CN" sz="1800" b="1" dirty="0">
                <a:solidFill>
                  <a:srgbClr val="FF3300"/>
                </a:solidFill>
                <a:latin typeface="Arial" panose="020B0604020202020204" pitchFamily="34" charset="0"/>
                <a:ea typeface="宋体" panose="02010600030101010101" pitchFamily="2" charset="-122"/>
              </a:rPr>
              <a:t>3</a:t>
            </a:r>
            <a:r>
              <a:rPr lang="zh-CN" altLang="en-US" sz="1800" b="1" dirty="0">
                <a:solidFill>
                  <a:srgbClr val="FF3300"/>
                </a:solidFill>
                <a:latin typeface="Arial" panose="020B0604020202020204" pitchFamily="34" charset="0"/>
                <a:ea typeface="宋体" panose="02010600030101010101" pitchFamily="2" charset="-122"/>
              </a:rPr>
              <a:t>）</a:t>
            </a:r>
            <a:r>
              <a:rPr lang="en-US" altLang="zh-CN" sz="1800" b="1" dirty="0">
                <a:solidFill>
                  <a:srgbClr val="FF3300"/>
                </a:solidFill>
                <a:latin typeface="Arial" panose="020B0604020202020204" pitchFamily="34" charset="0"/>
                <a:ea typeface="宋体" panose="02010600030101010101" pitchFamily="2" charset="-122"/>
              </a:rPr>
              <a:t>PDCA</a:t>
            </a:r>
            <a:r>
              <a:rPr lang="zh-CN" altLang="zh-CN" sz="1800" b="1" dirty="0">
                <a:solidFill>
                  <a:srgbClr val="FF3300"/>
                </a:solidFill>
                <a:latin typeface="Arial" panose="020B0604020202020204" pitchFamily="34" charset="0"/>
                <a:ea typeface="宋体" panose="02010600030101010101" pitchFamily="2" charset="-122"/>
              </a:rPr>
              <a:t>是一个综合性的循环</a:t>
            </a:r>
            <a:r>
              <a:rPr lang="zh-CN" altLang="en-US" sz="1800" b="1" dirty="0">
                <a:latin typeface="Arial" panose="020B0604020202020204" pitchFamily="34" charset="0"/>
                <a:ea typeface="宋体" panose="02010600030101010101" pitchFamily="2" charset="-122"/>
              </a:rPr>
              <a:t>：</a:t>
            </a:r>
            <a:r>
              <a:rPr lang="en-US" altLang="zh-CN" sz="1800" b="1" dirty="0">
                <a:latin typeface="Arial" panose="020B0604020202020204" pitchFamily="34" charset="0"/>
                <a:ea typeface="宋体" panose="02010600030101010101" pitchFamily="2" charset="-122"/>
              </a:rPr>
              <a:t>4</a:t>
            </a:r>
            <a:r>
              <a:rPr lang="zh-CN" altLang="en-US" sz="1800" b="1" dirty="0">
                <a:latin typeface="Arial" panose="020B0604020202020204" pitchFamily="34" charset="0"/>
                <a:ea typeface="宋体" panose="02010600030101010101" pitchFamily="2" charset="-122"/>
              </a:rPr>
              <a:t>个阶段是相对的，它们之间不是截然分开的，而是紧密衔接连成一体，各阶段之间还存在一定交叉现象。</a:t>
            </a:r>
            <a:endParaRPr lang="en-US" altLang="zh-CN" sz="1800" b="1" dirty="0">
              <a:latin typeface="Arial" panose="020B0604020202020204" pitchFamily="34" charset="0"/>
              <a:ea typeface="宋体" panose="02010600030101010101" pitchFamily="2" charset="-122"/>
            </a:endParaRPr>
          </a:p>
          <a:p>
            <a:pPr marL="0" indent="0" eaLnBrk="1" hangingPunct="1">
              <a:spcBef>
                <a:spcPct val="0"/>
              </a:spcBef>
              <a:buClrTx/>
              <a:buSzTx/>
              <a:buNone/>
            </a:pPr>
            <a:endParaRPr lang="zh-CN" altLang="en-US" sz="1800" b="1" dirty="0">
              <a:latin typeface="Arial" panose="020B0604020202020204" pitchFamily="34" charset="0"/>
              <a:ea typeface="宋体" panose="02010600030101010101" pitchFamily="2" charset="-122"/>
            </a:endParaRPr>
          </a:p>
        </p:txBody>
      </p:sp>
      <p:sp>
        <p:nvSpPr>
          <p:cNvPr id="4" name="日期占位符 3">
            <a:extLst>
              <a:ext uri="{FF2B5EF4-FFF2-40B4-BE49-F238E27FC236}"/>
            </a:extLst>
          </p:cNvPr>
          <p:cNvSpPr>
            <a:spLocks noGrp="1"/>
          </p:cNvSpPr>
          <p:nvPr>
            <p:ph type="dt" sz="quarter" idx="10"/>
          </p:nvPr>
        </p:nvSpPr>
        <p:spPr/>
        <p:txBody>
          <a:bodyPr/>
          <a:lstStyle/>
          <a:p>
            <a:pPr>
              <a:defRPr/>
            </a:pPr>
            <a:fld id="{04A36D01-6F5E-42AD-8AF7-BD09B2330FE5}" type="datetime1">
              <a:rPr lang="zh-CN" altLang="en-US" smtClean="0">
                <a:solidFill>
                  <a:prstClr val="black">
                    <a:tint val="75000"/>
                  </a:prstClr>
                </a:solidFill>
              </a:rPr>
              <a:pPr>
                <a:defRPr/>
              </a:pPr>
              <a:t>2025/8/23</a:t>
            </a:fld>
            <a:endParaRPr lang="en-US" altLang="zh-CN">
              <a:solidFill>
                <a:prstClr val="black">
                  <a:tint val="75000"/>
                </a:prstClr>
              </a:solidFill>
            </a:endParaRPr>
          </a:p>
        </p:txBody>
      </p:sp>
      <p:sp>
        <p:nvSpPr>
          <p:cNvPr id="5" name="页脚占位符 4">
            <a:extLst>
              <a:ext uri="{FF2B5EF4-FFF2-40B4-BE49-F238E27FC236}"/>
            </a:extLst>
          </p:cNvPr>
          <p:cNvSpPr>
            <a:spLocks noGrp="1"/>
          </p:cNvSpPr>
          <p:nvPr>
            <p:ph type="ftr" sz="quarter" idx="11"/>
          </p:nvPr>
        </p:nvSpPr>
        <p:spPr/>
        <p:txBody>
          <a:bodyPr/>
          <a:lstStyle/>
          <a:p>
            <a:pPr>
              <a:defRPr/>
            </a:pPr>
            <a:r>
              <a:rPr lang="en-US" altLang="zh-CN">
                <a:solidFill>
                  <a:prstClr val="black">
                    <a:tint val="75000"/>
                  </a:prstClr>
                </a:solidFill>
              </a:rPr>
              <a:t>企业物流管理</a:t>
            </a:r>
          </a:p>
        </p:txBody>
      </p:sp>
      <p:sp>
        <p:nvSpPr>
          <p:cNvPr id="117765" name="灯片编号占位符 5"/>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5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1pPr>
            <a:lvl2pPr marL="557213" indent="-214313">
              <a:spcBef>
                <a:spcPct val="20000"/>
              </a:spcBef>
              <a:buClr>
                <a:schemeClr val="accent2"/>
              </a:buClr>
              <a:buSzPct val="50000"/>
              <a:buFont typeface="Wingdings 2" panose="05020102010507070707" pitchFamily="18" charset="2"/>
              <a:buChar char="³"/>
              <a:defRPr sz="2100">
                <a:solidFill>
                  <a:schemeClr val="tx1"/>
                </a:solidFill>
                <a:latin typeface="Cambria" panose="02040503050406030204" pitchFamily="18" charset="0"/>
                <a:ea typeface="华文楷体" panose="02010600040101010101" pitchFamily="2" charset="-122"/>
              </a:defRPr>
            </a:lvl2pPr>
            <a:lvl3pPr marL="857250" indent="-171450">
              <a:spcBef>
                <a:spcPct val="20000"/>
              </a:spcBef>
              <a:buClr>
                <a:srgbClr val="7B9B57"/>
              </a:buClr>
              <a:buSzPct val="60000"/>
              <a:buFont typeface="Wingdings 2" panose="05020102010507070707" pitchFamily="18" charset="2"/>
              <a:buChar char="®"/>
              <a:defRPr sz="1800">
                <a:solidFill>
                  <a:schemeClr val="tx1"/>
                </a:solidFill>
                <a:latin typeface="Cambria" panose="02040503050406030204" pitchFamily="18" charset="0"/>
                <a:ea typeface="华文楷体" panose="02010600040101010101" pitchFamily="2" charset="-122"/>
              </a:defRPr>
            </a:lvl3pPr>
            <a:lvl4pPr marL="1200150" indent="-171450">
              <a:spcBef>
                <a:spcPct val="20000"/>
              </a:spcBef>
              <a:buClr>
                <a:srgbClr val="8B7396"/>
              </a:buClr>
              <a:buSzPct val="45000"/>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4pPr>
            <a:lvl5pPr marL="1543050" indent="-171450">
              <a:spcBef>
                <a:spcPct val="20000"/>
              </a:spcBef>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5pPr>
            <a:lvl6pPr marL="18859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6pPr>
            <a:lvl7pPr marL="22288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7pPr>
            <a:lvl8pPr marL="25717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8pPr>
            <a:lvl9pPr marL="29146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9pPr>
          </a:lstStyle>
          <a:p>
            <a:pPr>
              <a:spcBef>
                <a:spcPct val="0"/>
              </a:spcBef>
              <a:buClrTx/>
              <a:buSzTx/>
              <a:buFontTx/>
              <a:buNone/>
            </a:pPr>
            <a:fld id="{6B13475E-9002-4DAA-859C-35F9CD11F6DD}" type="slidenum">
              <a:rPr lang="en-US" altLang="zh-CN" sz="900">
                <a:solidFill>
                  <a:srgbClr val="898989"/>
                </a:solidFill>
                <a:latin typeface="Arial" panose="020B0604020202020204" pitchFamily="34" charset="0"/>
                <a:ea typeface="宋体" panose="02010600030101010101" pitchFamily="2" charset="-122"/>
              </a:rPr>
              <a:pPr>
                <a:spcBef>
                  <a:spcPct val="0"/>
                </a:spcBef>
                <a:buClrTx/>
                <a:buSzTx/>
                <a:buFontTx/>
                <a:buNone/>
              </a:pPr>
              <a:t>31</a:t>
            </a:fld>
            <a:endParaRPr lang="en-US" altLang="zh-CN" sz="900">
              <a:solidFill>
                <a:srgbClr val="898989"/>
              </a:solidFill>
              <a:latin typeface="Arial" panose="020B0604020202020204" pitchFamily="34" charset="0"/>
              <a:ea typeface="宋体" panose="02010600030101010101" pitchFamily="2" charset="-122"/>
            </a:endParaRPr>
          </a:p>
        </p:txBody>
      </p:sp>
      <p:pic>
        <p:nvPicPr>
          <p:cNvPr id="11776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5316" y="1771650"/>
            <a:ext cx="4198144" cy="299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7" name="Rectangle 9"/>
          <p:cNvSpPr>
            <a:spLocks noChangeArrowheads="1"/>
          </p:cNvSpPr>
          <p:nvPr/>
        </p:nvSpPr>
        <p:spPr bwMode="auto">
          <a:xfrm>
            <a:off x="1371601" y="209550"/>
            <a:ext cx="3193503"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lnSpc>
                <a:spcPct val="80000"/>
              </a:lnSpc>
              <a:spcAft>
                <a:spcPct val="0"/>
              </a:spcAft>
              <a:buClr>
                <a:srgbClr val="477AB1"/>
              </a:buClr>
              <a:buNone/>
            </a:pPr>
            <a:r>
              <a:rPr lang="en-US" altLang="zh-CN" sz="2700" b="1">
                <a:solidFill>
                  <a:prstClr val="black"/>
                </a:solidFill>
                <a:latin typeface="Arial" panose="020B0604020202020204" pitchFamily="34" charset="0"/>
                <a:ea typeface="宋体" panose="02010600030101010101" pitchFamily="2" charset="-122"/>
              </a:rPr>
              <a:t>2.PDCA</a:t>
            </a:r>
            <a:r>
              <a:rPr lang="zh-CN" altLang="en-US" sz="2700" b="1">
                <a:solidFill>
                  <a:prstClr val="black"/>
                </a:solidFill>
                <a:latin typeface="Arial" panose="020B0604020202020204" pitchFamily="34" charset="0"/>
                <a:ea typeface="宋体" panose="02010600030101010101" pitchFamily="2" charset="-122"/>
              </a:rPr>
              <a:t>循环的特点</a:t>
            </a:r>
            <a:endParaRPr lang="zh-CN" altLang="zh-CN" sz="2700" b="1">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82190804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786" name="组合 17"/>
          <p:cNvGrpSpPr>
            <a:grpSpLocks/>
          </p:cNvGrpSpPr>
          <p:nvPr/>
        </p:nvGrpSpPr>
        <p:grpSpPr bwMode="auto">
          <a:xfrm>
            <a:off x="1143000" y="1314450"/>
            <a:ext cx="3943350" cy="2991356"/>
            <a:chOff x="930544" y="2046865"/>
            <a:chExt cx="5323424" cy="3905994"/>
          </a:xfrm>
        </p:grpSpPr>
        <p:grpSp>
          <p:nvGrpSpPr>
            <p:cNvPr id="118801" name="组合 15"/>
            <p:cNvGrpSpPr>
              <a:grpSpLocks/>
            </p:cNvGrpSpPr>
            <p:nvPr/>
          </p:nvGrpSpPr>
          <p:grpSpPr bwMode="auto">
            <a:xfrm>
              <a:off x="930544" y="2046865"/>
              <a:ext cx="5323424" cy="3548950"/>
              <a:chOff x="930544" y="2046865"/>
              <a:chExt cx="5323424" cy="3548950"/>
            </a:xfrm>
          </p:grpSpPr>
          <p:graphicFrame>
            <p:nvGraphicFramePr>
              <p:cNvPr id="118803" name="图表 12"/>
              <p:cNvGraphicFramePr>
                <a:graphicFrameLocks/>
              </p:cNvGraphicFramePr>
              <p:nvPr/>
            </p:nvGraphicFramePr>
            <p:xfrm>
              <a:off x="930544" y="2046865"/>
              <a:ext cx="5323424" cy="3548950"/>
            </p:xfrm>
            <a:graphic>
              <a:graphicData uri="http://schemas.openxmlformats.org/presentationml/2006/ole">
                <mc:AlternateContent xmlns:mc="http://schemas.openxmlformats.org/markup-compatibility/2006">
                  <mc:Choice xmlns:v="urn:schemas-microsoft-com:vml" Requires="v">
                    <p:oleObj spid="_x0000_s1064" r:id="rId6" imgW="5322269" imgH="3548180" progId="Excel.Chart.8">
                      <p:embed/>
                    </p:oleObj>
                  </mc:Choice>
                  <mc:Fallback>
                    <p:oleObj r:id="rId6" imgW="5322269" imgH="3548180"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0544" y="2046865"/>
                            <a:ext cx="5323424" cy="354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8804" name="文本框 13"/>
              <p:cNvSpPr txBox="1">
                <a:spLocks noChangeArrowheads="1"/>
              </p:cNvSpPr>
              <p:nvPr/>
            </p:nvSpPr>
            <p:spPr bwMode="auto">
              <a:xfrm>
                <a:off x="2519995" y="3026207"/>
                <a:ext cx="768660" cy="72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1500" b="1">
                    <a:solidFill>
                      <a:prstClr val="white"/>
                    </a:solidFill>
                    <a:latin typeface="微软雅黑" panose="020B0503020204020204" pitchFamily="34" charset="-122"/>
                    <a:ea typeface="微软雅黑" panose="020B0503020204020204" pitchFamily="34" charset="-122"/>
                    <a:cs typeface="等线" pitchFamily="2" charset="-122"/>
                  </a:rPr>
                  <a:t>处理</a:t>
                </a:r>
                <a:br>
                  <a:rPr lang="zh-CN" altLang="en-US" sz="1500" b="1">
                    <a:solidFill>
                      <a:prstClr val="white"/>
                    </a:solidFill>
                    <a:latin typeface="微软雅黑" panose="020B0503020204020204" pitchFamily="34" charset="-122"/>
                    <a:ea typeface="微软雅黑" panose="020B0503020204020204" pitchFamily="34" charset="-122"/>
                    <a:cs typeface="等线" pitchFamily="2" charset="-122"/>
                  </a:rPr>
                </a:br>
                <a:r>
                  <a:rPr lang="en-US" altLang="zh-CN" sz="1500" b="1">
                    <a:solidFill>
                      <a:prstClr val="white"/>
                    </a:solidFill>
                    <a:latin typeface="微软雅黑" panose="020B0503020204020204" pitchFamily="34" charset="-122"/>
                    <a:ea typeface="微软雅黑" panose="020B0503020204020204" pitchFamily="34" charset="-122"/>
                    <a:cs typeface="等线" pitchFamily="2" charset="-122"/>
                  </a:rPr>
                  <a:t>A</a:t>
                </a:r>
              </a:p>
            </p:txBody>
          </p:sp>
          <p:sp>
            <p:nvSpPr>
              <p:cNvPr id="118805" name="文本框 30"/>
              <p:cNvSpPr txBox="1">
                <a:spLocks noChangeArrowheads="1"/>
              </p:cNvSpPr>
              <p:nvPr/>
            </p:nvSpPr>
            <p:spPr bwMode="auto">
              <a:xfrm>
                <a:off x="3971401" y="3026207"/>
                <a:ext cx="768660" cy="72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1500" b="1">
                    <a:solidFill>
                      <a:prstClr val="white"/>
                    </a:solidFill>
                    <a:latin typeface="微软雅黑" panose="020B0503020204020204" pitchFamily="34" charset="-122"/>
                    <a:ea typeface="微软雅黑" panose="020B0503020204020204" pitchFamily="34" charset="-122"/>
                    <a:cs typeface="等线" pitchFamily="2" charset="-122"/>
                  </a:rPr>
                  <a:t>计划</a:t>
                </a:r>
                <a:br>
                  <a:rPr lang="zh-CN" altLang="en-US" sz="1500" b="1">
                    <a:solidFill>
                      <a:prstClr val="white"/>
                    </a:solidFill>
                    <a:latin typeface="微软雅黑" panose="020B0503020204020204" pitchFamily="34" charset="-122"/>
                    <a:ea typeface="微软雅黑" panose="020B0503020204020204" pitchFamily="34" charset="-122"/>
                    <a:cs typeface="等线" pitchFamily="2" charset="-122"/>
                  </a:rPr>
                </a:br>
                <a:r>
                  <a:rPr lang="en-US" altLang="zh-CN" sz="1500" b="1">
                    <a:solidFill>
                      <a:prstClr val="white"/>
                    </a:solidFill>
                    <a:latin typeface="微软雅黑" panose="020B0503020204020204" pitchFamily="34" charset="-122"/>
                    <a:ea typeface="微软雅黑" panose="020B0503020204020204" pitchFamily="34" charset="-122"/>
                    <a:cs typeface="等线" pitchFamily="2" charset="-122"/>
                  </a:rPr>
                  <a:t>P</a:t>
                </a:r>
              </a:p>
            </p:txBody>
          </p:sp>
          <p:sp>
            <p:nvSpPr>
              <p:cNvPr id="118806" name="文本框 31"/>
              <p:cNvSpPr txBox="1">
                <a:spLocks noChangeArrowheads="1"/>
              </p:cNvSpPr>
              <p:nvPr/>
            </p:nvSpPr>
            <p:spPr bwMode="auto">
              <a:xfrm>
                <a:off x="2519995" y="4126802"/>
                <a:ext cx="768660" cy="72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1500" b="1">
                    <a:solidFill>
                      <a:prstClr val="white"/>
                    </a:solidFill>
                    <a:latin typeface="微软雅黑" panose="020B0503020204020204" pitchFamily="34" charset="-122"/>
                    <a:ea typeface="微软雅黑" panose="020B0503020204020204" pitchFamily="34" charset="-122"/>
                    <a:cs typeface="等线" pitchFamily="2" charset="-122"/>
                  </a:rPr>
                  <a:t>检查</a:t>
                </a:r>
              </a:p>
              <a:p>
                <a:pPr algn="ctr" defTabSz="685800" fontAlgn="base">
                  <a:spcBef>
                    <a:spcPct val="0"/>
                  </a:spcBef>
                  <a:spcAft>
                    <a:spcPct val="0"/>
                  </a:spcAft>
                  <a:buClrTx/>
                  <a:buSzTx/>
                  <a:buNone/>
                </a:pPr>
                <a:r>
                  <a:rPr lang="en-US" altLang="zh-CN" sz="1500" b="1">
                    <a:solidFill>
                      <a:prstClr val="white"/>
                    </a:solidFill>
                    <a:latin typeface="微软雅黑" panose="020B0503020204020204" pitchFamily="34" charset="-122"/>
                    <a:ea typeface="微软雅黑" panose="020B0503020204020204" pitchFamily="34" charset="-122"/>
                    <a:cs typeface="等线" pitchFamily="2" charset="-122"/>
                  </a:rPr>
                  <a:t>C</a:t>
                </a:r>
              </a:p>
            </p:txBody>
          </p:sp>
          <p:sp>
            <p:nvSpPr>
              <p:cNvPr id="118807" name="文本框 32"/>
              <p:cNvSpPr txBox="1">
                <a:spLocks noChangeArrowheads="1"/>
              </p:cNvSpPr>
              <p:nvPr/>
            </p:nvSpPr>
            <p:spPr bwMode="auto">
              <a:xfrm>
                <a:off x="3971401" y="4126802"/>
                <a:ext cx="768660" cy="72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1500" b="1">
                    <a:solidFill>
                      <a:prstClr val="white"/>
                    </a:solidFill>
                    <a:latin typeface="微软雅黑" panose="020B0503020204020204" pitchFamily="34" charset="-122"/>
                    <a:ea typeface="微软雅黑" panose="020B0503020204020204" pitchFamily="34" charset="-122"/>
                    <a:cs typeface="等线" pitchFamily="2" charset="-122"/>
                  </a:rPr>
                  <a:t>执行</a:t>
                </a:r>
              </a:p>
              <a:p>
                <a:pPr algn="ctr" defTabSz="685800" fontAlgn="base">
                  <a:spcBef>
                    <a:spcPct val="0"/>
                  </a:spcBef>
                  <a:spcAft>
                    <a:spcPct val="0"/>
                  </a:spcAft>
                  <a:buClrTx/>
                  <a:buSzTx/>
                  <a:buNone/>
                </a:pPr>
                <a:r>
                  <a:rPr lang="en-US" altLang="zh-CN" sz="1500" b="1">
                    <a:solidFill>
                      <a:prstClr val="white"/>
                    </a:solidFill>
                    <a:latin typeface="微软雅黑" panose="020B0503020204020204" pitchFamily="34" charset="-122"/>
                    <a:ea typeface="微软雅黑" panose="020B0503020204020204" pitchFamily="34" charset="-122"/>
                    <a:cs typeface="等线" pitchFamily="2" charset="-122"/>
                  </a:rPr>
                  <a:t>D</a:t>
                </a:r>
              </a:p>
            </p:txBody>
          </p:sp>
        </p:grpSp>
        <p:sp>
          <p:nvSpPr>
            <p:cNvPr id="118802" name="矩形 14"/>
            <p:cNvSpPr>
              <a:spLocks noChangeArrowheads="1"/>
            </p:cNvSpPr>
            <p:nvPr/>
          </p:nvSpPr>
          <p:spPr bwMode="auto">
            <a:xfrm>
              <a:off x="2301583" y="5530883"/>
              <a:ext cx="2714107" cy="421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1500" b="1">
                  <a:solidFill>
                    <a:prstClr val="black"/>
                  </a:solidFill>
                  <a:latin typeface="微软雅黑" panose="020B0503020204020204" pitchFamily="34" charset="-122"/>
                  <a:ea typeface="微软雅黑" panose="020B0503020204020204" pitchFamily="34" charset="-122"/>
                  <a:cs typeface="等线" pitchFamily="2" charset="-122"/>
                </a:rPr>
                <a:t>PDCA</a:t>
              </a:r>
              <a:r>
                <a:rPr lang="zh-CN" altLang="en-US" sz="1500" b="1">
                  <a:solidFill>
                    <a:prstClr val="black"/>
                  </a:solidFill>
                  <a:latin typeface="微软雅黑" panose="020B0503020204020204" pitchFamily="34" charset="-122"/>
                  <a:ea typeface="微软雅黑" panose="020B0503020204020204" pitchFamily="34" charset="-122"/>
                  <a:cs typeface="等线" pitchFamily="2" charset="-122"/>
                </a:rPr>
                <a:t>循环的</a:t>
              </a:r>
              <a:r>
                <a:rPr lang="en-US" altLang="zh-CN" sz="1500" b="1">
                  <a:solidFill>
                    <a:prstClr val="black"/>
                  </a:solidFill>
                  <a:latin typeface="微软雅黑" panose="020B0503020204020204" pitchFamily="34" charset="-122"/>
                  <a:ea typeface="微软雅黑" panose="020B0503020204020204" pitchFamily="34" charset="-122"/>
                  <a:cs typeface="等线" pitchFamily="2" charset="-122"/>
                </a:rPr>
                <a:t>4</a:t>
              </a:r>
              <a:r>
                <a:rPr lang="zh-CN" altLang="en-US" sz="1500" b="1">
                  <a:solidFill>
                    <a:prstClr val="black"/>
                  </a:solidFill>
                  <a:latin typeface="微软雅黑" panose="020B0503020204020204" pitchFamily="34" charset="-122"/>
                  <a:ea typeface="微软雅黑" panose="020B0503020204020204" pitchFamily="34" charset="-122"/>
                  <a:cs typeface="等线" pitchFamily="2" charset="-122"/>
                </a:rPr>
                <a:t>个阶段</a:t>
              </a:r>
              <a:endParaRPr lang="zh-CN" altLang="en-US" sz="1500" b="1">
                <a:solidFill>
                  <a:prstClr val="black"/>
                </a:solidFill>
                <a:latin typeface="等线" pitchFamily="2" charset="-122"/>
                <a:ea typeface="微软雅黑" panose="020B0503020204020204" pitchFamily="34" charset="-122"/>
                <a:cs typeface="等线" pitchFamily="2" charset="-122"/>
              </a:endParaRPr>
            </a:p>
          </p:txBody>
        </p:sp>
      </p:grpSp>
      <p:grpSp>
        <p:nvGrpSpPr>
          <p:cNvPr id="118787" name="组合 36"/>
          <p:cNvGrpSpPr>
            <a:grpSpLocks/>
          </p:cNvGrpSpPr>
          <p:nvPr/>
        </p:nvGrpSpPr>
        <p:grpSpPr bwMode="auto">
          <a:xfrm>
            <a:off x="4343400" y="1314450"/>
            <a:ext cx="4277916" cy="3065177"/>
            <a:chOff x="930544" y="2046865"/>
            <a:chExt cx="5323424" cy="3894719"/>
          </a:xfrm>
        </p:grpSpPr>
        <p:grpSp>
          <p:nvGrpSpPr>
            <p:cNvPr id="118790" name="组合 37"/>
            <p:cNvGrpSpPr>
              <a:grpSpLocks/>
            </p:cNvGrpSpPr>
            <p:nvPr/>
          </p:nvGrpSpPr>
          <p:grpSpPr bwMode="auto">
            <a:xfrm>
              <a:off x="930544" y="2046865"/>
              <a:ext cx="5323424" cy="3548950"/>
              <a:chOff x="930544" y="2046865"/>
              <a:chExt cx="5323424" cy="3548950"/>
            </a:xfrm>
          </p:grpSpPr>
          <p:graphicFrame>
            <p:nvGraphicFramePr>
              <p:cNvPr id="118792" name="图表 39"/>
              <p:cNvGraphicFramePr>
                <a:graphicFrameLocks/>
              </p:cNvGraphicFramePr>
              <p:nvPr/>
            </p:nvGraphicFramePr>
            <p:xfrm>
              <a:off x="930544" y="2046865"/>
              <a:ext cx="5323424" cy="3548950"/>
            </p:xfrm>
            <a:graphic>
              <a:graphicData uri="http://schemas.openxmlformats.org/presentationml/2006/ole">
                <mc:AlternateContent xmlns:mc="http://schemas.openxmlformats.org/markup-compatibility/2006">
                  <mc:Choice xmlns:v="urn:schemas-microsoft-com:vml" Requires="v">
                    <p:oleObj spid="_x0000_s1065" r:id="rId9" imgW="5328366" imgH="3548180" progId="Excel.Chart.8">
                      <p:embed/>
                    </p:oleObj>
                  </mc:Choice>
                  <mc:Fallback>
                    <p:oleObj r:id="rId9" imgW="5328366" imgH="3548180" progId="Excel.Chart.8">
                      <p:embed/>
                      <p:pic>
                        <p:nvPicPr>
                          <p:cNvPr id="0" name=""/>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544" y="2046865"/>
                            <a:ext cx="5323424" cy="354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8793" name="文本框 40"/>
              <p:cNvSpPr txBox="1">
                <a:spLocks noChangeArrowheads="1"/>
              </p:cNvSpPr>
              <p:nvPr/>
            </p:nvSpPr>
            <p:spPr bwMode="auto">
              <a:xfrm>
                <a:off x="2109905" y="3359946"/>
                <a:ext cx="995790" cy="35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总结经验</a:t>
                </a:r>
              </a:p>
            </p:txBody>
          </p:sp>
          <p:sp>
            <p:nvSpPr>
              <p:cNvPr id="118794" name="文本框 41"/>
              <p:cNvSpPr txBox="1">
                <a:spLocks noChangeArrowheads="1"/>
              </p:cNvSpPr>
              <p:nvPr/>
            </p:nvSpPr>
            <p:spPr bwMode="auto">
              <a:xfrm>
                <a:off x="3563069" y="2261678"/>
                <a:ext cx="459595" cy="703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找问题</a:t>
                </a:r>
              </a:p>
            </p:txBody>
          </p:sp>
          <p:sp>
            <p:nvSpPr>
              <p:cNvPr id="118795" name="文本框 42"/>
              <p:cNvSpPr txBox="1">
                <a:spLocks noChangeArrowheads="1"/>
              </p:cNvSpPr>
              <p:nvPr/>
            </p:nvSpPr>
            <p:spPr bwMode="auto">
              <a:xfrm>
                <a:off x="2584021" y="4275170"/>
                <a:ext cx="612794" cy="35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检查</a:t>
                </a:r>
              </a:p>
            </p:txBody>
          </p:sp>
          <p:sp>
            <p:nvSpPr>
              <p:cNvPr id="118796" name="文本框 43"/>
              <p:cNvSpPr txBox="1">
                <a:spLocks noChangeArrowheads="1"/>
              </p:cNvSpPr>
              <p:nvPr/>
            </p:nvSpPr>
            <p:spPr bwMode="auto">
              <a:xfrm>
                <a:off x="4038961" y="4316014"/>
                <a:ext cx="612794" cy="35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执行</a:t>
                </a:r>
              </a:p>
            </p:txBody>
          </p:sp>
          <p:sp>
            <p:nvSpPr>
              <p:cNvPr id="118797" name="文本框 44"/>
              <p:cNvSpPr txBox="1">
                <a:spLocks noChangeArrowheads="1"/>
              </p:cNvSpPr>
              <p:nvPr/>
            </p:nvSpPr>
            <p:spPr bwMode="auto">
              <a:xfrm rot="1826354">
                <a:off x="4037332" y="2425567"/>
                <a:ext cx="459595" cy="703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找原因</a:t>
                </a:r>
              </a:p>
            </p:txBody>
          </p:sp>
          <p:sp>
            <p:nvSpPr>
              <p:cNvPr id="118798" name="文本框 45"/>
              <p:cNvSpPr txBox="1">
                <a:spLocks noChangeArrowheads="1"/>
              </p:cNvSpPr>
              <p:nvPr/>
            </p:nvSpPr>
            <p:spPr bwMode="auto">
              <a:xfrm rot="3008552">
                <a:off x="4399927" y="2764130"/>
                <a:ext cx="469286" cy="68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找要因</a:t>
                </a:r>
              </a:p>
            </p:txBody>
          </p:sp>
          <p:sp>
            <p:nvSpPr>
              <p:cNvPr id="118799" name="文本框 46"/>
              <p:cNvSpPr txBox="1">
                <a:spLocks noChangeArrowheads="1"/>
              </p:cNvSpPr>
              <p:nvPr/>
            </p:nvSpPr>
            <p:spPr bwMode="auto">
              <a:xfrm rot="21186765">
                <a:off x="4306504" y="3451723"/>
                <a:ext cx="804292" cy="35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订计划</a:t>
                </a:r>
              </a:p>
            </p:txBody>
          </p:sp>
          <p:sp>
            <p:nvSpPr>
              <p:cNvPr id="118800" name="文本框 47"/>
              <p:cNvSpPr txBox="1">
                <a:spLocks noChangeArrowheads="1"/>
              </p:cNvSpPr>
              <p:nvPr/>
            </p:nvSpPr>
            <p:spPr bwMode="auto">
              <a:xfrm>
                <a:off x="2735994" y="2462876"/>
                <a:ext cx="804293" cy="586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algn="ct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提出</a:t>
                </a:r>
                <a:endParaRPr lang="en-US" altLang="zh-CN" sz="1200">
                  <a:solidFill>
                    <a:prstClr val="white"/>
                  </a:solidFill>
                  <a:latin typeface="微软雅黑" panose="020B0503020204020204" pitchFamily="34" charset="-122"/>
                  <a:ea typeface="微软雅黑" panose="020B0503020204020204" pitchFamily="34" charset="-122"/>
                  <a:cs typeface="等线" pitchFamily="2" charset="-122"/>
                </a:endParaRPr>
              </a:p>
              <a:p>
                <a:pPr algn="ctr" defTabSz="685800" fontAlgn="base">
                  <a:spcBef>
                    <a:spcPct val="0"/>
                  </a:spcBef>
                  <a:spcAft>
                    <a:spcPct val="0"/>
                  </a:spcAft>
                  <a:buClrTx/>
                  <a:buSzTx/>
                  <a:buNone/>
                </a:pPr>
                <a:r>
                  <a:rPr lang="zh-CN" altLang="en-US" sz="1200">
                    <a:solidFill>
                      <a:prstClr val="white"/>
                    </a:solidFill>
                    <a:latin typeface="微软雅黑" panose="020B0503020204020204" pitchFamily="34" charset="-122"/>
                    <a:ea typeface="微软雅黑" panose="020B0503020204020204" pitchFamily="34" charset="-122"/>
                    <a:cs typeface="等线" pitchFamily="2" charset="-122"/>
                  </a:rPr>
                  <a:t>新问题</a:t>
                </a:r>
              </a:p>
            </p:txBody>
          </p:sp>
        </p:grpSp>
        <p:sp>
          <p:nvSpPr>
            <p:cNvPr id="118791" name="矩形 38"/>
            <p:cNvSpPr>
              <a:spLocks noChangeArrowheads="1"/>
            </p:cNvSpPr>
            <p:nvPr/>
          </p:nvSpPr>
          <p:spPr bwMode="auto">
            <a:xfrm>
              <a:off x="2302515" y="5530959"/>
              <a:ext cx="2501843" cy="41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1500" b="1">
                  <a:solidFill>
                    <a:prstClr val="black"/>
                  </a:solidFill>
                  <a:latin typeface="微软雅黑" panose="020B0503020204020204" pitchFamily="34" charset="-122"/>
                  <a:ea typeface="微软雅黑" panose="020B0503020204020204" pitchFamily="34" charset="-122"/>
                  <a:cs typeface="等线" pitchFamily="2" charset="-122"/>
                </a:rPr>
                <a:t>PDCA</a:t>
              </a:r>
              <a:r>
                <a:rPr lang="zh-CN" altLang="en-US" sz="1500" b="1">
                  <a:solidFill>
                    <a:prstClr val="black"/>
                  </a:solidFill>
                  <a:latin typeface="微软雅黑" panose="020B0503020204020204" pitchFamily="34" charset="-122"/>
                  <a:ea typeface="微软雅黑" panose="020B0503020204020204" pitchFamily="34" charset="-122"/>
                  <a:cs typeface="等线" pitchFamily="2" charset="-122"/>
                </a:rPr>
                <a:t>循环的</a:t>
              </a:r>
              <a:r>
                <a:rPr lang="en-US" altLang="zh-CN" sz="1500" b="1">
                  <a:solidFill>
                    <a:prstClr val="black"/>
                  </a:solidFill>
                  <a:latin typeface="微软雅黑" panose="020B0503020204020204" pitchFamily="34" charset="-122"/>
                  <a:ea typeface="微软雅黑" panose="020B0503020204020204" pitchFamily="34" charset="-122"/>
                  <a:cs typeface="等线" pitchFamily="2" charset="-122"/>
                </a:rPr>
                <a:t>8</a:t>
              </a:r>
              <a:r>
                <a:rPr lang="zh-CN" altLang="en-US" sz="1500" b="1">
                  <a:solidFill>
                    <a:prstClr val="black"/>
                  </a:solidFill>
                  <a:latin typeface="微软雅黑" panose="020B0503020204020204" pitchFamily="34" charset="-122"/>
                  <a:ea typeface="微软雅黑" panose="020B0503020204020204" pitchFamily="34" charset="-122"/>
                  <a:cs typeface="等线" pitchFamily="2" charset="-122"/>
                </a:rPr>
                <a:t>个步骤</a:t>
              </a:r>
              <a:endParaRPr lang="zh-CN" altLang="en-US" sz="1500" b="1">
                <a:solidFill>
                  <a:prstClr val="black"/>
                </a:solidFill>
                <a:latin typeface="等线" pitchFamily="2" charset="-122"/>
                <a:ea typeface="微软雅黑" panose="020B0503020204020204" pitchFamily="34" charset="-122"/>
                <a:cs typeface="等线" pitchFamily="2" charset="-122"/>
              </a:endParaRPr>
            </a:p>
          </p:txBody>
        </p:sp>
      </p:grpSp>
      <p:sp>
        <p:nvSpPr>
          <p:cNvPr id="118788" name="文本框 1"/>
          <p:cNvSpPr txBox="1">
            <a:spLocks noChangeArrowheads="1"/>
          </p:cNvSpPr>
          <p:nvPr/>
        </p:nvSpPr>
        <p:spPr bwMode="auto">
          <a:xfrm>
            <a:off x="1371601" y="228600"/>
            <a:ext cx="3829895"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lnSpc>
                <a:spcPct val="80000"/>
              </a:lnSpc>
              <a:spcAft>
                <a:spcPct val="0"/>
              </a:spcAft>
              <a:buClr>
                <a:srgbClr val="477AB1"/>
              </a:buClr>
              <a:buNone/>
            </a:pPr>
            <a:r>
              <a:rPr lang="en-US" altLang="zh-CN" sz="2700" b="1">
                <a:solidFill>
                  <a:prstClr val="black"/>
                </a:solidFill>
                <a:latin typeface="Arial" panose="020B0604020202020204" pitchFamily="34" charset="0"/>
                <a:ea typeface="宋体" panose="02010600030101010101" pitchFamily="2" charset="-122"/>
              </a:rPr>
              <a:t>3. PDCA</a:t>
            </a:r>
            <a:r>
              <a:rPr lang="zh-CN" altLang="zh-CN" sz="2700" b="1">
                <a:solidFill>
                  <a:prstClr val="black"/>
                </a:solidFill>
                <a:latin typeface="Arial" panose="020B0604020202020204" pitchFamily="34" charset="0"/>
                <a:ea typeface="宋体" panose="02010600030101010101" pitchFamily="2" charset="-122"/>
              </a:rPr>
              <a:t>循环的</a:t>
            </a:r>
            <a:r>
              <a:rPr lang="en-US" altLang="zh-CN" sz="2700" b="1">
                <a:solidFill>
                  <a:prstClr val="black"/>
                </a:solidFill>
                <a:latin typeface="Arial" panose="020B0604020202020204" pitchFamily="34" charset="0"/>
                <a:ea typeface="宋体" panose="02010600030101010101" pitchFamily="2" charset="-122"/>
              </a:rPr>
              <a:t>8</a:t>
            </a:r>
            <a:r>
              <a:rPr lang="zh-CN" altLang="zh-CN" sz="2700" b="1">
                <a:solidFill>
                  <a:prstClr val="black"/>
                </a:solidFill>
                <a:latin typeface="Arial" panose="020B0604020202020204" pitchFamily="34" charset="0"/>
                <a:ea typeface="宋体" panose="02010600030101010101" pitchFamily="2" charset="-122"/>
              </a:rPr>
              <a:t>个步骤</a:t>
            </a:r>
          </a:p>
        </p:txBody>
      </p:sp>
      <p:sp>
        <p:nvSpPr>
          <p:cNvPr id="118789" name="内容占位符 2"/>
          <p:cNvSpPr>
            <a:spLocks/>
          </p:cNvSpPr>
          <p:nvPr/>
        </p:nvSpPr>
        <p:spPr bwMode="auto">
          <a:xfrm>
            <a:off x="1657350" y="800100"/>
            <a:ext cx="3657600" cy="6924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1950" b="1">
                <a:solidFill>
                  <a:prstClr val="black"/>
                </a:solidFill>
                <a:latin typeface="Arial" panose="020B0604020202020204" pitchFamily="34" charset="0"/>
                <a:ea typeface="宋体" panose="02010600030101010101" pitchFamily="2" charset="-122"/>
              </a:rPr>
              <a:t>4</a:t>
            </a:r>
            <a:r>
              <a:rPr lang="zh-CN" altLang="en-US" sz="1950" b="1">
                <a:solidFill>
                  <a:prstClr val="black"/>
                </a:solidFill>
                <a:latin typeface="Arial" panose="020B0604020202020204" pitchFamily="34" charset="0"/>
                <a:ea typeface="宋体" panose="02010600030101010101" pitchFamily="2" charset="-122"/>
              </a:rPr>
              <a:t>个阶段和</a:t>
            </a:r>
            <a:r>
              <a:rPr lang="en-US" altLang="zh-CN" sz="1950" b="1">
                <a:solidFill>
                  <a:prstClr val="black"/>
                </a:solidFill>
                <a:latin typeface="Arial" panose="020B0604020202020204" pitchFamily="34" charset="0"/>
                <a:ea typeface="宋体" panose="02010600030101010101" pitchFamily="2" charset="-122"/>
              </a:rPr>
              <a:t>8</a:t>
            </a:r>
            <a:r>
              <a:rPr lang="zh-CN" altLang="en-US" sz="1950" b="1">
                <a:solidFill>
                  <a:prstClr val="black"/>
                </a:solidFill>
                <a:latin typeface="Arial" panose="020B0604020202020204" pitchFamily="34" charset="0"/>
                <a:ea typeface="宋体" panose="02010600030101010101" pitchFamily="2" charset="-122"/>
              </a:rPr>
              <a:t>个步骤对应关系</a:t>
            </a:r>
          </a:p>
          <a:p>
            <a:pPr defTabSz="685800" fontAlgn="base">
              <a:spcBef>
                <a:spcPct val="0"/>
              </a:spcBef>
              <a:spcAft>
                <a:spcPct val="0"/>
              </a:spcAft>
              <a:buClrTx/>
              <a:buSzTx/>
              <a:buNone/>
            </a:pPr>
            <a:endParaRPr lang="zh-CN" altLang="en-US" sz="1950" b="1">
              <a:solidFill>
                <a:prstClr val="black"/>
              </a:solidFill>
              <a:latin typeface="Arial" panose="020B0604020202020204" pitchFamily="34" charset="0"/>
              <a:ea typeface="宋体" panose="02010600030101010101" pitchFamily="2" charset="-122"/>
            </a:endParaRPr>
          </a:p>
        </p:txBody>
      </p:sp>
    </p:spTree>
    <p:custDataLst>
      <p:tags r:id="rId2"/>
    </p:custDataLst>
    <p:extLst>
      <p:ext uri="{BB962C8B-B14F-4D97-AF65-F5344CB8AC3E}">
        <p14:creationId xmlns:p14="http://schemas.microsoft.com/office/powerpoint/2010/main" val="2284905184"/>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3975" name="Group 71"/>
          <p:cNvGraphicFramePr>
            <a:graphicFrameLocks noGrp="1"/>
          </p:cNvGraphicFramePr>
          <p:nvPr/>
        </p:nvGraphicFramePr>
        <p:xfrm>
          <a:off x="1314450" y="641748"/>
          <a:ext cx="6515100" cy="4194150"/>
        </p:xfrm>
        <a:graphic>
          <a:graphicData uri="http://schemas.openxmlformats.org/drawingml/2006/table">
            <a:tbl>
              <a:tblPr/>
              <a:tblGrid>
                <a:gridCol w="1559719"/>
                <a:gridCol w="2115741"/>
                <a:gridCol w="2839640"/>
              </a:tblGrid>
              <a:tr h="274320">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阶段</a:t>
                      </a:r>
                    </a:p>
                  </a:txBody>
                  <a:tcPr marL="51435" marR="5143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90000"/>
                      </a:schemeClr>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步骤</a:t>
                      </a:r>
                    </a:p>
                  </a:txBody>
                  <a:tcPr marL="51435" marR="51435"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主要方法</a:t>
                      </a:r>
                    </a:p>
                  </a:txBody>
                  <a:tcPr marL="51435" marR="51435" marT="0" marB="0"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40436">
                <a:tc rowSpan="10">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P</a:t>
                      </a:r>
                      <a:endParaRPr kumimoji="0" lang="zh-CN"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51435" marR="5143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90000"/>
                      </a:schemeClr>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1.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分析现状，找出问题</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排列图、直方图、控制图</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457067">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2.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分析各种影响因素及原因</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因果图</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85667">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3.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找出主要影响因素</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排列图、相关图</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05740">
                <a:tc vMerge="1">
                  <a:txBody>
                    <a:bodyPr/>
                    <a:lstStyle/>
                    <a:p>
                      <a:endParaRPr lang="zh-CN" altLang="en-US"/>
                    </a:p>
                  </a:txBody>
                  <a:tcPr/>
                </a:tc>
                <a:tc rowSpan="7">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4.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针对主要原因，制定措施计划</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回答“</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5W1H</a:t>
                      </a:r>
                      <a:r>
                        <a:rPr kumimoji="0" lang="zh-CN"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05740">
                <a:tc vMerge="1">
                  <a:txBody>
                    <a:bodyPr/>
                    <a:lstStyle/>
                    <a:p>
                      <a:endParaRPr lang="zh-CN" altLang="en-US"/>
                    </a:p>
                  </a:txBody>
                  <a:tcPr/>
                </a:tc>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为什么制定该措施（</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Why</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05740">
                <a:tc vMerge="1">
                  <a:txBody>
                    <a:bodyPr/>
                    <a:lstStyle/>
                    <a:p>
                      <a:endParaRPr lang="zh-CN" altLang="en-US"/>
                    </a:p>
                  </a:txBody>
                  <a:tcPr/>
                </a:tc>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达到什么目标（</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What</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05740">
                <a:tc vMerge="1">
                  <a:txBody>
                    <a:bodyPr/>
                    <a:lstStyle/>
                    <a:p>
                      <a:endParaRPr lang="zh-CN" altLang="en-US"/>
                    </a:p>
                  </a:txBody>
                  <a:tcPr/>
                </a:tc>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在何处执行（</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Where</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05740">
                <a:tc vMerge="1">
                  <a:txBody>
                    <a:bodyPr/>
                    <a:lstStyle/>
                    <a:p>
                      <a:endParaRPr lang="zh-CN" altLang="en-US"/>
                    </a:p>
                  </a:txBody>
                  <a:tcPr/>
                </a:tc>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由谁负责完成（</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Who</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05740">
                <a:tc vMerge="1">
                  <a:txBody>
                    <a:bodyPr/>
                    <a:lstStyle/>
                    <a:p>
                      <a:endParaRPr lang="zh-CN" altLang="en-US"/>
                    </a:p>
                  </a:txBody>
                  <a:tcPr/>
                </a:tc>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什么时间完成（</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When</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05740">
                <a:tc vMerge="1">
                  <a:txBody>
                    <a:bodyPr/>
                    <a:lstStyle/>
                    <a:p>
                      <a:endParaRPr lang="zh-CN" altLang="en-US"/>
                    </a:p>
                  </a:txBody>
                  <a:tcPr/>
                </a:tc>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如何完成（</a:t>
                      </a:r>
                      <a:r>
                        <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How</a:t>
                      </a: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74320">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D</a:t>
                      </a:r>
                      <a:endParaRPr kumimoji="0" lang="zh-CN"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51435" marR="5143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90000"/>
                      </a:schemeClr>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5.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执行、实施计划</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274320">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C</a:t>
                      </a:r>
                      <a:endParaRPr kumimoji="0" lang="zh-CN"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51435" marR="5143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90000"/>
                      </a:schemeClr>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6.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检查计划执行结果</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排列图、直方图、控制图</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467780">
                <a:tc rowSpan="2">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ctr"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a:t>
                      </a:r>
                      <a:endParaRPr kumimoji="0" lang="zh-CN" altLang="zh-CN" sz="18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51435" marR="51435" marT="0" marB="0"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lumMod val="90000"/>
                      </a:schemeClr>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7.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总结成功经验，制定相应标准</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制定或修改工作规程，检查规程及其他有关规章制度</a:t>
                      </a: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r h="411480">
                <a:tc vMerge="1">
                  <a:txBody>
                    <a:bodyPr/>
                    <a:lstStyle/>
                    <a:p>
                      <a:endParaRPr lang="zh-CN" altLang="en-US"/>
                    </a:p>
                  </a:txBody>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8. </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把未解决或新出现问题转入下一个</a:t>
                      </a:r>
                      <a:r>
                        <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PDCA</a:t>
                      </a:r>
                      <a:r>
                        <a:rPr kumimoji="0" lang="zh-CN" altLang="en-US"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循环</a:t>
                      </a:r>
                    </a:p>
                  </a:txBody>
                  <a:tcPr marL="51435" marR="51435"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CCFF"/>
                    </a:solidFill>
                  </a:tcPr>
                </a:tc>
                <a:tc>
                  <a:txBody>
                    <a:bodyPr/>
                    <a:lstStyle>
                      <a:lvl1pPr indent="127000">
                        <a:spcBef>
                          <a:spcPct val="20000"/>
                        </a:spcBef>
                        <a:buClr>
                          <a:schemeClr val="accent1"/>
                        </a:buClr>
                        <a:buSzPct val="50000"/>
                        <a:buFont typeface="Wingdings 2" panose="05020102010507070707" pitchFamily="18" charset="2"/>
                        <a:defRPr sz="28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defRPr sz="24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defRPr sz="20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defRPr>
                          <a:solidFill>
                            <a:schemeClr val="tx1"/>
                          </a:solidFill>
                          <a:latin typeface="Cambria" panose="02040503050406030204" pitchFamily="18" charset="0"/>
                          <a:ea typeface="华文楷体" panose="02010600040101010101" pitchFamily="2" charset="-122"/>
                        </a:defRPr>
                      </a:lvl9pPr>
                    </a:lstStyle>
                    <a:p>
                      <a:pPr marL="0" marR="0" lvl="0" indent="127000" algn="just"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dirty="0" smtClean="0">
                        <a:ln>
                          <a:noFill/>
                        </a:ln>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51435" marR="51435" marT="0" marB="0"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r>
            </a:tbl>
          </a:graphicData>
        </a:graphic>
      </p:graphicFrame>
      <p:sp>
        <p:nvSpPr>
          <p:cNvPr id="120885" name="文本框 1"/>
          <p:cNvSpPr txBox="1">
            <a:spLocks noChangeArrowheads="1"/>
          </p:cNvSpPr>
          <p:nvPr/>
        </p:nvSpPr>
        <p:spPr bwMode="auto">
          <a:xfrm>
            <a:off x="1371601" y="228600"/>
            <a:ext cx="3829895" cy="424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eaLnBrk="0" fontAlgn="base" hangingPunct="0">
              <a:lnSpc>
                <a:spcPct val="80000"/>
              </a:lnSpc>
              <a:spcAft>
                <a:spcPct val="0"/>
              </a:spcAft>
              <a:buClr>
                <a:srgbClr val="477AB1"/>
              </a:buClr>
              <a:buNone/>
            </a:pPr>
            <a:r>
              <a:rPr lang="en-US" altLang="zh-CN" sz="2700" b="1">
                <a:solidFill>
                  <a:prstClr val="black"/>
                </a:solidFill>
                <a:latin typeface="Arial" panose="020B0604020202020204" pitchFamily="34" charset="0"/>
                <a:ea typeface="宋体" panose="02010600030101010101" pitchFamily="2" charset="-122"/>
              </a:rPr>
              <a:t>3. PDCA</a:t>
            </a:r>
            <a:r>
              <a:rPr lang="zh-CN" altLang="zh-CN" sz="2700" b="1">
                <a:solidFill>
                  <a:prstClr val="black"/>
                </a:solidFill>
                <a:latin typeface="Arial" panose="020B0604020202020204" pitchFamily="34" charset="0"/>
                <a:ea typeface="宋体" panose="02010600030101010101" pitchFamily="2" charset="-122"/>
              </a:rPr>
              <a:t>循环的</a:t>
            </a:r>
            <a:r>
              <a:rPr lang="en-US" altLang="zh-CN" sz="2700" b="1">
                <a:solidFill>
                  <a:prstClr val="black"/>
                </a:solidFill>
                <a:latin typeface="Arial" panose="020B0604020202020204" pitchFamily="34" charset="0"/>
                <a:ea typeface="宋体" panose="02010600030101010101" pitchFamily="2" charset="-122"/>
              </a:rPr>
              <a:t>8</a:t>
            </a:r>
            <a:r>
              <a:rPr lang="zh-CN" altLang="zh-CN" sz="2700" b="1">
                <a:solidFill>
                  <a:prstClr val="black"/>
                </a:solidFill>
                <a:latin typeface="Arial" panose="020B0604020202020204" pitchFamily="34" charset="0"/>
                <a:ea typeface="宋体" panose="02010600030101010101" pitchFamily="2" charset="-122"/>
              </a:rPr>
              <a:t>个步骤</a:t>
            </a:r>
          </a:p>
        </p:txBody>
      </p:sp>
    </p:spTree>
    <p:extLst>
      <p:ext uri="{BB962C8B-B14F-4D97-AF65-F5344CB8AC3E}">
        <p14:creationId xmlns:p14="http://schemas.microsoft.com/office/powerpoint/2010/main" val="12612506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Box 2"/>
          <p:cNvSpPr txBox="1">
            <a:spLocks noChangeArrowheads="1"/>
          </p:cNvSpPr>
          <p:nvPr/>
        </p:nvSpPr>
        <p:spPr bwMode="auto">
          <a:xfrm>
            <a:off x="1303735" y="184547"/>
            <a:ext cx="52506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3000" b="1">
                <a:solidFill>
                  <a:prstClr val="black"/>
                </a:solidFill>
                <a:latin typeface="微软雅黑" panose="020B0503020204020204" pitchFamily="34" charset="-122"/>
                <a:ea typeface="微软雅黑" panose="020B0503020204020204" pitchFamily="34" charset="-122"/>
              </a:rPr>
              <a:t>PDCA</a:t>
            </a:r>
            <a:r>
              <a:rPr lang="zh-CN" altLang="en-US" sz="3000" b="1">
                <a:solidFill>
                  <a:prstClr val="black"/>
                </a:solidFill>
                <a:latin typeface="微软雅黑" panose="020B0503020204020204" pitchFamily="34" charset="-122"/>
                <a:ea typeface="微软雅黑" panose="020B0503020204020204" pitchFamily="34" charset="-122"/>
              </a:rPr>
              <a:t>循环的八个步骤及工具</a:t>
            </a:r>
          </a:p>
        </p:txBody>
      </p:sp>
      <p:sp>
        <p:nvSpPr>
          <p:cNvPr id="4" name="圆角矩形 3"/>
          <p:cNvSpPr/>
          <p:nvPr/>
        </p:nvSpPr>
        <p:spPr>
          <a:xfrm>
            <a:off x="1571625" y="2743200"/>
            <a:ext cx="3321844" cy="227290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5" name="圆角矩形 4"/>
          <p:cNvSpPr/>
          <p:nvPr/>
        </p:nvSpPr>
        <p:spPr>
          <a:xfrm>
            <a:off x="3554016" y="2230041"/>
            <a:ext cx="1875234" cy="5131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1861" name="矩形 7"/>
          <p:cNvSpPr>
            <a:spLocks noChangeArrowheads="1"/>
          </p:cNvSpPr>
          <p:nvPr/>
        </p:nvSpPr>
        <p:spPr bwMode="auto">
          <a:xfrm>
            <a:off x="1732360" y="2787253"/>
            <a:ext cx="34290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1200" b="1">
                <a:solidFill>
                  <a:srgbClr val="FF0000"/>
                </a:solidFill>
                <a:latin typeface="微软雅黑" panose="020B0503020204020204" pitchFamily="34" charset="-122"/>
                <a:ea typeface="微软雅黑" panose="020B0503020204020204" pitchFamily="34" charset="-122"/>
              </a:rPr>
              <a:t>PLAN</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1</a:t>
            </a:r>
            <a:r>
              <a:rPr lang="zh-CN" altLang="en-US" sz="1200">
                <a:solidFill>
                  <a:prstClr val="black"/>
                </a:solidFill>
                <a:latin typeface="微软雅黑" panose="020B0503020204020204" pitchFamily="34" charset="-122"/>
                <a:ea typeface="微软雅黑" panose="020B0503020204020204" pitchFamily="34" charset="-122"/>
              </a:rPr>
              <a:t>、分析现状，找出存在的质量问题</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    1.1</a:t>
            </a:r>
            <a:r>
              <a:rPr lang="zh-CN" altLang="en-US" sz="1200">
                <a:solidFill>
                  <a:prstClr val="black"/>
                </a:solidFill>
                <a:latin typeface="微软雅黑" panose="020B0503020204020204" pitchFamily="34" charset="-122"/>
                <a:ea typeface="微软雅黑" panose="020B0503020204020204" pitchFamily="34" charset="-122"/>
              </a:rPr>
              <a:t>确认问题</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    1.2</a:t>
            </a:r>
            <a:r>
              <a:rPr lang="zh-CN" altLang="en-US" sz="1200">
                <a:solidFill>
                  <a:prstClr val="black"/>
                </a:solidFill>
                <a:latin typeface="微软雅黑" panose="020B0503020204020204" pitchFamily="34" charset="-122"/>
                <a:ea typeface="微软雅黑" panose="020B0503020204020204" pitchFamily="34" charset="-122"/>
              </a:rPr>
              <a:t>收集和组织数据</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    1.3</a:t>
            </a:r>
            <a:r>
              <a:rPr lang="zh-CN" altLang="en-US" sz="1200">
                <a:solidFill>
                  <a:prstClr val="black"/>
                </a:solidFill>
                <a:latin typeface="微软雅黑" panose="020B0503020204020204" pitchFamily="34" charset="-122"/>
                <a:ea typeface="微软雅黑" panose="020B0503020204020204" pitchFamily="34" charset="-122"/>
              </a:rPr>
              <a:t>设定目标和测量方法</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2</a:t>
            </a:r>
            <a:r>
              <a:rPr lang="zh-CN" altLang="en-US" sz="1200">
                <a:solidFill>
                  <a:prstClr val="black"/>
                </a:solidFill>
                <a:latin typeface="微软雅黑" panose="020B0503020204020204" pitchFamily="34" charset="-122"/>
                <a:ea typeface="微软雅黑" panose="020B0503020204020204" pitchFamily="34" charset="-122"/>
              </a:rPr>
              <a:t>、分析产生质量问题的各种原因或影响因素</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3</a:t>
            </a:r>
            <a:r>
              <a:rPr lang="zh-CN" altLang="en-US" sz="1200">
                <a:solidFill>
                  <a:prstClr val="black"/>
                </a:solidFill>
                <a:latin typeface="微软雅黑" panose="020B0503020204020204" pitchFamily="34" charset="-122"/>
                <a:ea typeface="微软雅黑" panose="020B0503020204020204" pitchFamily="34" charset="-122"/>
              </a:rPr>
              <a:t>、找出影响质量的主要因素</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4</a:t>
            </a:r>
            <a:r>
              <a:rPr lang="zh-CN" altLang="en-US" sz="1200">
                <a:solidFill>
                  <a:prstClr val="black"/>
                </a:solidFill>
                <a:latin typeface="微软雅黑" panose="020B0503020204020204" pitchFamily="34" charset="-122"/>
                <a:ea typeface="微软雅黑" panose="020B0503020204020204" pitchFamily="34" charset="-122"/>
              </a:rPr>
              <a:t>、制定措施，提出行动计划</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    4.1</a:t>
            </a:r>
            <a:r>
              <a:rPr lang="zh-CN" altLang="en-US" sz="1200">
                <a:solidFill>
                  <a:prstClr val="black"/>
                </a:solidFill>
                <a:latin typeface="微软雅黑" panose="020B0503020204020204" pitchFamily="34" charset="-122"/>
                <a:ea typeface="微软雅黑" panose="020B0503020204020204" pitchFamily="34" charset="-122"/>
              </a:rPr>
              <a:t>寻找可能的解决方法</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    4.2</a:t>
            </a:r>
            <a:r>
              <a:rPr lang="zh-CN" altLang="en-US" sz="1200">
                <a:solidFill>
                  <a:prstClr val="black"/>
                </a:solidFill>
                <a:latin typeface="微软雅黑" panose="020B0503020204020204" pitchFamily="34" charset="-122"/>
                <a:ea typeface="微软雅黑" panose="020B0503020204020204" pitchFamily="34" charset="-122"/>
              </a:rPr>
              <a:t>测试并选择</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    4.3</a:t>
            </a:r>
            <a:r>
              <a:rPr lang="zh-CN" altLang="en-US" sz="1200">
                <a:solidFill>
                  <a:prstClr val="black"/>
                </a:solidFill>
                <a:latin typeface="微软雅黑" panose="020B0503020204020204" pitchFamily="34" charset="-122"/>
                <a:ea typeface="微软雅黑" panose="020B0503020204020204" pitchFamily="34" charset="-122"/>
              </a:rPr>
              <a:t>提出行动计划和相应的资源</a:t>
            </a:r>
          </a:p>
        </p:txBody>
      </p:sp>
      <p:sp>
        <p:nvSpPr>
          <p:cNvPr id="121862" name="矩形 8"/>
          <p:cNvSpPr>
            <a:spLocks noChangeArrowheads="1"/>
          </p:cNvSpPr>
          <p:nvPr/>
        </p:nvSpPr>
        <p:spPr bwMode="auto">
          <a:xfrm>
            <a:off x="3607594" y="2276475"/>
            <a:ext cx="1553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1200" b="1">
                <a:solidFill>
                  <a:srgbClr val="FF0000"/>
                </a:solidFill>
                <a:latin typeface="微软雅黑" panose="020B0503020204020204" pitchFamily="34" charset="-122"/>
                <a:ea typeface="微软雅黑" panose="020B0503020204020204" pitchFamily="34" charset="-122"/>
              </a:rPr>
              <a:t>DO</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5</a:t>
            </a:r>
            <a:r>
              <a:rPr lang="zh-CN" altLang="en-US" sz="1200">
                <a:solidFill>
                  <a:prstClr val="black"/>
                </a:solidFill>
                <a:latin typeface="微软雅黑" panose="020B0503020204020204" pitchFamily="34" charset="-122"/>
                <a:ea typeface="微软雅黑" panose="020B0503020204020204" pitchFamily="34" charset="-122"/>
              </a:rPr>
              <a:t>、实施行动计划</a:t>
            </a:r>
          </a:p>
        </p:txBody>
      </p:sp>
      <p:sp>
        <p:nvSpPr>
          <p:cNvPr id="11" name="圆角矩形 10"/>
          <p:cNvSpPr/>
          <p:nvPr/>
        </p:nvSpPr>
        <p:spPr>
          <a:xfrm>
            <a:off x="4143375" y="1719262"/>
            <a:ext cx="1982391" cy="51077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1864" name="矩形 11"/>
          <p:cNvSpPr>
            <a:spLocks noChangeArrowheads="1"/>
          </p:cNvSpPr>
          <p:nvPr/>
        </p:nvSpPr>
        <p:spPr bwMode="auto">
          <a:xfrm>
            <a:off x="4171950" y="1771650"/>
            <a:ext cx="2057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1200" b="1">
                <a:solidFill>
                  <a:srgbClr val="FF0000"/>
                </a:solidFill>
                <a:latin typeface="微软雅黑" panose="020B0503020204020204" pitchFamily="34" charset="-122"/>
                <a:ea typeface="微软雅黑" panose="020B0503020204020204" pitchFamily="34" charset="-122"/>
              </a:rPr>
              <a:t>CHECK </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6</a:t>
            </a:r>
            <a:r>
              <a:rPr lang="zh-CN" altLang="en-US" sz="1200">
                <a:solidFill>
                  <a:prstClr val="black"/>
                </a:solidFill>
                <a:latin typeface="微软雅黑" panose="020B0503020204020204" pitchFamily="34" charset="-122"/>
                <a:ea typeface="微软雅黑" panose="020B0503020204020204" pitchFamily="34" charset="-122"/>
              </a:rPr>
              <a:t>、评估结果（分析数据）</a:t>
            </a:r>
          </a:p>
        </p:txBody>
      </p:sp>
      <p:sp>
        <p:nvSpPr>
          <p:cNvPr id="13" name="圆角矩形 12"/>
          <p:cNvSpPr/>
          <p:nvPr/>
        </p:nvSpPr>
        <p:spPr>
          <a:xfrm>
            <a:off x="4786313" y="979885"/>
            <a:ext cx="3000375" cy="73937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1866" name="矩形 13"/>
          <p:cNvSpPr>
            <a:spLocks noChangeArrowheads="1"/>
          </p:cNvSpPr>
          <p:nvPr/>
        </p:nvSpPr>
        <p:spPr bwMode="auto">
          <a:xfrm>
            <a:off x="4839891" y="979885"/>
            <a:ext cx="29467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1"/>
              </a:buClr>
              <a:buSzPct val="50000"/>
              <a:buFont typeface="Wingdings 2" panose="05020102010507070707" pitchFamily="18" charset="2"/>
              <a:buChar char=""/>
              <a:defRPr sz="3200">
                <a:solidFill>
                  <a:schemeClr val="tx1"/>
                </a:solidFill>
                <a:latin typeface="Cambria" panose="02040503050406030204" pitchFamily="18" charset="0"/>
                <a:ea typeface="华文楷体" panose="02010600040101010101" pitchFamily="2" charset="-122"/>
              </a:defRPr>
            </a:lvl1pPr>
            <a:lvl2pPr marL="742950" indent="-285750">
              <a:spcBef>
                <a:spcPct val="20000"/>
              </a:spcBef>
              <a:buClr>
                <a:schemeClr val="accent2"/>
              </a:buClr>
              <a:buSzPct val="50000"/>
              <a:buFont typeface="Wingdings 2" panose="05020102010507070707" pitchFamily="18" charset="2"/>
              <a:buChar char="³"/>
              <a:defRPr sz="2800">
                <a:solidFill>
                  <a:schemeClr val="tx1"/>
                </a:solidFill>
                <a:latin typeface="Cambria" panose="02040503050406030204" pitchFamily="18" charset="0"/>
                <a:ea typeface="华文楷体" panose="02010600040101010101" pitchFamily="2" charset="-122"/>
              </a:defRPr>
            </a:lvl2pPr>
            <a:lvl3pPr marL="1143000" indent="-228600">
              <a:spcBef>
                <a:spcPct val="20000"/>
              </a:spcBef>
              <a:buClr>
                <a:srgbClr val="7B9B57"/>
              </a:buClr>
              <a:buSzPct val="6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3pPr>
            <a:lvl4pPr marL="1600200" indent="-228600">
              <a:spcBef>
                <a:spcPct val="20000"/>
              </a:spcBef>
              <a:buClr>
                <a:srgbClr val="8B7396"/>
              </a:buClr>
              <a:buSzPct val="45000"/>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4pPr>
            <a:lvl5pPr marL="2057400" indent="-228600">
              <a:spcBef>
                <a:spcPct val="20000"/>
              </a:spcBef>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5pPr>
            <a:lvl6pPr marL="25146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6pPr>
            <a:lvl7pPr marL="29718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7pPr>
            <a:lvl8pPr marL="34290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8pPr>
            <a:lvl9pPr marL="3886200" indent="-228600" eaLnBrk="0" fontAlgn="base" hangingPunct="0">
              <a:spcBef>
                <a:spcPct val="20000"/>
              </a:spcBef>
              <a:spcAft>
                <a:spcPct val="0"/>
              </a:spcAft>
              <a:buClr>
                <a:srgbClr val="E89A53"/>
              </a:buClr>
              <a:buFont typeface="Wingdings 2" panose="05020102010507070707" pitchFamily="18" charset="2"/>
              <a:buChar char=""/>
              <a:defRPr sz="2000">
                <a:solidFill>
                  <a:schemeClr val="tx1"/>
                </a:solidFill>
                <a:latin typeface="Cambria" panose="02040503050406030204" pitchFamily="18" charset="0"/>
                <a:ea typeface="华文楷体" panose="02010600040101010101" pitchFamily="2" charset="-122"/>
              </a:defRPr>
            </a:lvl9pPr>
          </a:lstStyle>
          <a:p>
            <a:pPr defTabSz="685800" fontAlgn="base">
              <a:spcBef>
                <a:spcPct val="0"/>
              </a:spcBef>
              <a:spcAft>
                <a:spcPct val="0"/>
              </a:spcAft>
              <a:buClrTx/>
              <a:buSzTx/>
              <a:buNone/>
            </a:pPr>
            <a:r>
              <a:rPr lang="en-US" altLang="zh-CN" sz="1200" b="1">
                <a:solidFill>
                  <a:srgbClr val="FF0000"/>
                </a:solidFill>
                <a:latin typeface="微软雅黑" panose="020B0503020204020204" pitchFamily="34" charset="-122"/>
                <a:ea typeface="微软雅黑" panose="020B0503020204020204" pitchFamily="34" charset="-122"/>
              </a:rPr>
              <a:t>ACT </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7</a:t>
            </a:r>
            <a:r>
              <a:rPr lang="zh-CN" altLang="en-US" sz="1200">
                <a:solidFill>
                  <a:prstClr val="black"/>
                </a:solidFill>
                <a:latin typeface="微软雅黑" panose="020B0503020204020204" pitchFamily="34" charset="-122"/>
                <a:ea typeface="微软雅黑" panose="020B0503020204020204" pitchFamily="34" charset="-122"/>
              </a:rPr>
              <a:t>、标准化和进一步推广</a:t>
            </a:r>
          </a:p>
          <a:p>
            <a:pPr defTabSz="685800" fontAlgn="base">
              <a:spcBef>
                <a:spcPct val="0"/>
              </a:spcBef>
              <a:spcAft>
                <a:spcPct val="0"/>
              </a:spcAft>
              <a:buClrTx/>
              <a:buSzTx/>
              <a:buNone/>
            </a:pPr>
            <a:r>
              <a:rPr lang="en-US" altLang="zh-CN" sz="1200">
                <a:solidFill>
                  <a:prstClr val="black"/>
                </a:solidFill>
                <a:latin typeface="微软雅黑" panose="020B0503020204020204" pitchFamily="34" charset="-122"/>
                <a:ea typeface="微软雅黑" panose="020B0503020204020204" pitchFamily="34" charset="-122"/>
              </a:rPr>
              <a:t>8</a:t>
            </a:r>
            <a:r>
              <a:rPr lang="zh-CN" altLang="en-US" sz="1200">
                <a:solidFill>
                  <a:prstClr val="black"/>
                </a:solidFill>
                <a:latin typeface="微软雅黑" panose="020B0503020204020204" pitchFamily="34" charset="-122"/>
                <a:ea typeface="微软雅黑" panose="020B0503020204020204" pitchFamily="34" charset="-122"/>
              </a:rPr>
              <a:t>、在下一个改进机会中新使用</a:t>
            </a:r>
            <a:r>
              <a:rPr lang="en-US" altLang="zh-CN" sz="1200">
                <a:solidFill>
                  <a:prstClr val="black"/>
                </a:solidFill>
                <a:latin typeface="微软雅黑" panose="020B0503020204020204" pitchFamily="34" charset="-122"/>
                <a:ea typeface="微软雅黑" panose="020B0503020204020204" pitchFamily="34" charset="-122"/>
              </a:rPr>
              <a:t>PDCA</a:t>
            </a:r>
            <a:r>
              <a:rPr lang="zh-CN" altLang="en-US" sz="1200">
                <a:solidFill>
                  <a:prstClr val="black"/>
                </a:solidFill>
                <a:latin typeface="微软雅黑" panose="020B0503020204020204" pitchFamily="34" charset="-122"/>
                <a:ea typeface="微软雅黑" panose="020B0503020204020204" pitchFamily="34" charset="-122"/>
              </a:rPr>
              <a:t>循环</a:t>
            </a:r>
          </a:p>
        </p:txBody>
      </p:sp>
      <p:pic>
        <p:nvPicPr>
          <p:cNvPr id="121867" name="图片 14" descr="QQ截图2015012110005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07781" y="2788444"/>
            <a:ext cx="2571750" cy="222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00443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Rectangle 3">
            <a:extLst>
              <a:ext uri="{FF2B5EF4-FFF2-40B4-BE49-F238E27FC236}"/>
            </a:extLst>
          </p:cNvPr>
          <p:cNvSpPr>
            <a:spLocks noGrp="1" noRot="1" noChangeArrowheads="1"/>
          </p:cNvSpPr>
          <p:nvPr>
            <p:ph idx="1"/>
          </p:nvPr>
        </p:nvSpPr>
        <p:spPr>
          <a:xfrm>
            <a:off x="611560" y="1092994"/>
            <a:ext cx="7992888" cy="3821906"/>
          </a:xfrm>
        </p:spPr>
        <p:txBody>
          <a:bodyPr rtlCol="0">
            <a:normAutofit/>
          </a:bodyPr>
          <a:lstStyle/>
          <a:p>
            <a:pPr>
              <a:buFont typeface="Wingdings 2" panose="05020102010507070707" pitchFamily="82" charset="2"/>
              <a:buChar char=""/>
              <a:defRPr/>
            </a:pPr>
            <a:r>
              <a:rPr lang="zh-CN" altLang="zh-CN" b="1" dirty="0"/>
              <a:t>某文体用品有限公司，主要经营礼品、文具、体育用品等，种类繁多。经过调查发现，该公司的仓库管理中主要存在以下问题： </a:t>
            </a:r>
          </a:p>
          <a:p>
            <a:pPr>
              <a:buFont typeface="Wingdings 2" panose="05020102010507070707" pitchFamily="82" charset="2"/>
              <a:buChar char=""/>
              <a:defRPr/>
            </a:pPr>
            <a:r>
              <a:rPr lang="zh-CN" altLang="zh-CN" b="1" dirty="0"/>
              <a:t>（</a:t>
            </a:r>
            <a:r>
              <a:rPr lang="en-US" altLang="zh-CN" b="1" dirty="0"/>
              <a:t>1</a:t>
            </a:r>
            <a:r>
              <a:rPr lang="zh-CN" altLang="zh-CN" b="1" dirty="0"/>
              <a:t>）货物标签码只规划到货架，如</a:t>
            </a:r>
            <a:r>
              <a:rPr lang="en-US" altLang="zh-CN" b="1" dirty="0"/>
              <a:t>A1-01-03</a:t>
            </a:r>
            <a:r>
              <a:rPr lang="zh-CN" altLang="zh-CN" b="1" dirty="0"/>
              <a:t>（表示在</a:t>
            </a:r>
            <a:r>
              <a:rPr lang="en-US" altLang="zh-CN" b="1" dirty="0"/>
              <a:t>A1</a:t>
            </a:r>
            <a:r>
              <a:rPr lang="zh-CN" altLang="zh-CN" b="1" dirty="0"/>
              <a:t>区第一个货架第三层），没有具体到货位；</a:t>
            </a:r>
          </a:p>
          <a:p>
            <a:pPr>
              <a:buFont typeface="Wingdings 2" panose="05020102010507070707" pitchFamily="82" charset="2"/>
              <a:buChar char=""/>
              <a:defRPr/>
            </a:pPr>
            <a:r>
              <a:rPr lang="zh-CN" altLang="zh-CN" b="1" dirty="0"/>
              <a:t>（</a:t>
            </a:r>
            <a:r>
              <a:rPr lang="en-US" altLang="zh-CN" b="1" dirty="0"/>
              <a:t>2</a:t>
            </a:r>
            <a:r>
              <a:rPr lang="zh-CN" altLang="zh-CN" b="1" dirty="0"/>
              <a:t>）物品有的是单件摆在货架上，有的是整箱摆放，整箱的有的就放在货架旁边；</a:t>
            </a:r>
          </a:p>
          <a:p>
            <a:pPr>
              <a:buFont typeface="Wingdings 2" panose="05020102010507070707" pitchFamily="82" charset="2"/>
              <a:buChar char=""/>
              <a:defRPr/>
            </a:pPr>
            <a:r>
              <a:rPr lang="zh-CN" altLang="zh-CN" b="1" dirty="0"/>
              <a:t>（</a:t>
            </a:r>
            <a:r>
              <a:rPr lang="en-US" altLang="zh-CN" b="1" dirty="0"/>
              <a:t>3</a:t>
            </a:r>
            <a:r>
              <a:rPr lang="zh-CN" altLang="zh-CN" b="1" dirty="0"/>
              <a:t>）一些该处理的残次品没有处理，仍然摆放在仓库里，有的甚至放在货架上；</a:t>
            </a:r>
            <a:endParaRPr lang="zh-CN" altLang="en-US" b="1" dirty="0"/>
          </a:p>
          <a:p>
            <a:pPr marL="0" indent="0" eaLnBrk="1" fontAlgn="auto" hangingPunct="1">
              <a:spcAft>
                <a:spcPts val="0"/>
              </a:spcAft>
              <a:buNone/>
              <a:defRPr/>
            </a:pPr>
            <a:endParaRPr lang="zh-CN" altLang="zh-CN" sz="2325" b="1" dirty="0">
              <a:solidFill>
                <a:srgbClr val="000000"/>
              </a:solidFill>
              <a:latin typeface="+mn-ea"/>
            </a:endParaRPr>
          </a:p>
        </p:txBody>
      </p:sp>
      <p:pic>
        <p:nvPicPr>
          <p:cNvPr id="152582" name="图片 3" descr="textimage14.jpe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71450"/>
            <a:ext cx="2378869" cy="921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78578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内容占位符 2"/>
          <p:cNvSpPr>
            <a:spLocks noGrp="1"/>
          </p:cNvSpPr>
          <p:nvPr>
            <p:ph idx="1"/>
          </p:nvPr>
        </p:nvSpPr>
        <p:spPr>
          <a:xfrm>
            <a:off x="323528" y="339502"/>
            <a:ext cx="8640960" cy="4657725"/>
          </a:xfrm>
        </p:spPr>
        <p:txBody>
          <a:bodyPr/>
          <a:lstStyle/>
          <a:p>
            <a:r>
              <a:rPr lang="zh-CN" altLang="zh-CN" b="1" dirty="0" smtClean="0"/>
              <a:t>（</a:t>
            </a:r>
            <a:r>
              <a:rPr lang="en-US" altLang="zh-CN" b="1" dirty="0" smtClean="0"/>
              <a:t>4</a:t>
            </a:r>
            <a:r>
              <a:rPr lang="zh-CN" altLang="zh-CN" b="1" dirty="0" smtClean="0"/>
              <a:t>）仓库的五个负责拣货的员工都有三四年的工龄，对货物放在哪个具体位置很了解，可是刚进来的员工就不是很清楚。另外，别人移动过哪些货物、移动到了哪里，其他员工根本不清楚。</a:t>
            </a:r>
          </a:p>
          <a:p>
            <a:r>
              <a:rPr lang="zh-CN" altLang="zh-CN" b="1" dirty="0" smtClean="0"/>
              <a:t>（</a:t>
            </a:r>
            <a:r>
              <a:rPr lang="en-US" altLang="zh-CN" b="1" dirty="0" smtClean="0"/>
              <a:t>5</a:t>
            </a:r>
            <a:r>
              <a:rPr lang="zh-CN" altLang="zh-CN" b="1" dirty="0" smtClean="0"/>
              <a:t>）仓库管理制度中有一项是要求账实相符，可是经常发现有些账上还有的货物，却找不到。</a:t>
            </a:r>
            <a:endParaRPr lang="en-US" altLang="zh-CN" b="1" dirty="0" smtClean="0"/>
          </a:p>
          <a:p>
            <a:r>
              <a:rPr lang="zh-CN" altLang="en-US" b="1" dirty="0" smtClean="0"/>
              <a:t>思考并分析：</a:t>
            </a:r>
          </a:p>
          <a:p>
            <a:r>
              <a:rPr lang="zh-CN" altLang="en-US" b="1" dirty="0" smtClean="0"/>
              <a:t>应如何解决仓库管理中存在的问题？试应用所学企业物流质量管理的相关知识及方法尝试解决这些问题。</a:t>
            </a:r>
          </a:p>
          <a:p>
            <a:endParaRPr lang="zh-CN" altLang="en-US" b="1" dirty="0" smtClean="0"/>
          </a:p>
          <a:p>
            <a:endParaRPr lang="en-US" altLang="zh-CN" b="1" dirty="0" smtClean="0"/>
          </a:p>
          <a:p>
            <a:endParaRPr lang="zh-CN" altLang="zh-CN" b="1" dirty="0" smtClean="0"/>
          </a:p>
          <a:p>
            <a:endParaRPr lang="zh-CN" altLang="en-US" dirty="0" smtClean="0"/>
          </a:p>
        </p:txBody>
      </p:sp>
    </p:spTree>
    <p:extLst>
      <p:ext uri="{BB962C8B-B14F-4D97-AF65-F5344CB8AC3E}">
        <p14:creationId xmlns:p14="http://schemas.microsoft.com/office/powerpoint/2010/main" val="29895735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内容占位符 2"/>
          <p:cNvSpPr>
            <a:spLocks noGrp="1"/>
          </p:cNvSpPr>
          <p:nvPr>
            <p:ph idx="1"/>
          </p:nvPr>
        </p:nvSpPr>
        <p:spPr>
          <a:xfrm>
            <a:off x="467544" y="555526"/>
            <a:ext cx="8280920" cy="3998119"/>
          </a:xfrm>
        </p:spPr>
        <p:txBody>
          <a:bodyPr/>
          <a:lstStyle/>
          <a:p>
            <a:r>
              <a:rPr lang="zh-CN" altLang="en-US" sz="2100" b="1" dirty="0" smtClean="0"/>
              <a:t>课后作业：</a:t>
            </a:r>
            <a:endParaRPr lang="en-US" altLang="zh-CN" sz="2100" b="1" dirty="0" smtClean="0"/>
          </a:p>
          <a:p>
            <a:r>
              <a:rPr lang="zh-CN" altLang="en-US" sz="2100" b="1" dirty="0" smtClean="0"/>
              <a:t>训练</a:t>
            </a:r>
            <a:r>
              <a:rPr lang="zh-CN" altLang="zh-CN" sz="2100" b="1" dirty="0" smtClean="0"/>
              <a:t>项目</a:t>
            </a:r>
            <a:r>
              <a:rPr lang="zh-CN" altLang="zh-CN" sz="2100" b="1" dirty="0"/>
              <a:t>：调查某企业供应物流或生产物流或销售物流的企业物流质量管理情况</a:t>
            </a:r>
            <a:endParaRPr lang="zh-CN" altLang="zh-CN" sz="2100" dirty="0"/>
          </a:p>
          <a:p>
            <a:r>
              <a:rPr lang="zh-CN" altLang="en-US" sz="2100" b="1" dirty="0" smtClean="0"/>
              <a:t>训练</a:t>
            </a:r>
            <a:r>
              <a:rPr lang="zh-CN" altLang="zh-CN" sz="2100" b="1" dirty="0" smtClean="0"/>
              <a:t>目的</a:t>
            </a:r>
            <a:r>
              <a:rPr lang="zh-CN" altLang="zh-CN" sz="2100" b="1" dirty="0"/>
              <a:t>：</a:t>
            </a:r>
            <a:r>
              <a:rPr lang="zh-CN" altLang="zh-CN" sz="2100" dirty="0"/>
              <a:t>通过调查，提高学生对七种常用质量管理工具在企业物流质量管理中的应用能力</a:t>
            </a:r>
            <a:r>
              <a:rPr lang="zh-CN" altLang="en-US" sz="2100" dirty="0"/>
              <a:t>；</a:t>
            </a:r>
            <a:r>
              <a:rPr lang="zh-CN" altLang="zh-CN" sz="2100" dirty="0"/>
              <a:t>加深学生对所学企业物流质量管理内容的理解</a:t>
            </a:r>
            <a:r>
              <a:rPr lang="zh-CN" altLang="en-US" sz="2100" dirty="0"/>
              <a:t>；</a:t>
            </a:r>
            <a:r>
              <a:rPr lang="zh-CN" altLang="zh-CN" sz="2100" dirty="0"/>
              <a:t>培养学生将理论知识转化为发现问题、分析问题的能力。</a:t>
            </a:r>
          </a:p>
          <a:p>
            <a:r>
              <a:rPr lang="zh-CN" altLang="en-US" sz="2100" b="1" dirty="0" smtClean="0"/>
              <a:t>训练</a:t>
            </a:r>
            <a:r>
              <a:rPr lang="zh-CN" altLang="zh-CN" sz="2100" b="1" dirty="0" smtClean="0"/>
              <a:t>内容</a:t>
            </a:r>
            <a:r>
              <a:rPr lang="zh-CN" altLang="zh-CN" sz="2100" dirty="0"/>
              <a:t>：对某企业的供应物流或生产物流或销售物流的现状进行调查，运用所学企业物流质量管理相关知识发现问题，并灵活应用七种常用的质量管理方法，收集数据，分析数据，寻找原因，并按照</a:t>
            </a:r>
            <a:r>
              <a:rPr lang="en-US" altLang="zh-CN" sz="2100" dirty="0"/>
              <a:t>PDCA</a:t>
            </a:r>
            <a:r>
              <a:rPr lang="zh-CN" altLang="zh-CN" sz="2100" dirty="0"/>
              <a:t>的基本工作流程进行分析。</a:t>
            </a:r>
          </a:p>
          <a:p>
            <a:r>
              <a:rPr lang="zh-CN" altLang="en-US" sz="2100" b="1" dirty="0" smtClean="0"/>
              <a:t>训练</a:t>
            </a:r>
            <a:r>
              <a:rPr lang="zh-CN" altLang="zh-CN" sz="2100" b="1" dirty="0" smtClean="0"/>
              <a:t>要求</a:t>
            </a:r>
            <a:r>
              <a:rPr lang="zh-CN" altLang="zh-CN" sz="2100" dirty="0"/>
              <a:t>：完成调查分析报告。</a:t>
            </a:r>
          </a:p>
          <a:p>
            <a:endParaRPr lang="zh-CN" altLang="en-US" dirty="0" smtClean="0"/>
          </a:p>
        </p:txBody>
      </p:sp>
    </p:spTree>
    <p:extLst>
      <p:ext uri="{BB962C8B-B14F-4D97-AF65-F5344CB8AC3E}">
        <p14:creationId xmlns:p14="http://schemas.microsoft.com/office/powerpoint/2010/main" val="21812049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任务二</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987824" y="2455290"/>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srgbClr val="FFFFFF"/>
                </a:solidFill>
                <a:latin typeface="微软雅黑" panose="020B0503020204020204" pitchFamily="34" charset="-122"/>
                <a:ea typeface="微软雅黑" panose="020B0503020204020204" pitchFamily="34" charset="-122"/>
                <a:cs typeface="微软雅黑"/>
              </a:rPr>
              <a:t>物流质量管理</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517480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89" y="915035"/>
            <a:ext cx="6188077" cy="2885405"/>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）了解企业物流质量和企业物流质量管理的概念 </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）了解企业物流质量保证</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体系的含义</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企业</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物流质量管理的主要</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内容</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4</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企业物流</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质量</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改进方法</a:t>
            </a:r>
            <a:r>
              <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PDCA</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循环</a:t>
            </a: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51962" y="2717010"/>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掌握物流质量改进方法</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——PDCA</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循环</a:t>
            </a: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树立质量的</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意识</a:t>
            </a:r>
          </a:p>
        </p:txBody>
      </p:sp>
      <p:sp>
        <p:nvSpPr>
          <p:cNvPr id="16" name="文本框 15"/>
          <p:cNvSpPr txBox="1"/>
          <p:nvPr/>
        </p:nvSpPr>
        <p:spPr>
          <a:xfrm>
            <a:off x="6429006" y="1442493"/>
            <a:ext cx="2331720" cy="2862322"/>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rPr>
              <a:t>企业物流质量改进</a:t>
            </a:r>
            <a:r>
              <a:rPr lang="en-US" altLang="zh-CN" sz="2000" b="1" dirty="0">
                <a:solidFill>
                  <a:srgbClr val="FF0000"/>
                </a:solidFill>
                <a:latin typeface="微软雅黑" panose="020B0503020204020204" pitchFamily="34" charset="-122"/>
                <a:ea typeface="微软雅黑" panose="020B0503020204020204" pitchFamily="34" charset="-122"/>
              </a:rPr>
              <a:t>——PDCA</a:t>
            </a:r>
            <a:r>
              <a:rPr lang="zh-CN" altLang="en-US" sz="2000" b="1" dirty="0">
                <a:solidFill>
                  <a:srgbClr val="FF0000"/>
                </a:solidFill>
                <a:latin typeface="微软雅黑" panose="020B0503020204020204" pitchFamily="34" charset="-122"/>
                <a:ea typeface="微软雅黑" panose="020B0503020204020204" pitchFamily="34" charset="-122"/>
              </a:rPr>
              <a:t>循环</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sym typeface="+mn-ea"/>
              </a:rPr>
              <a:t>企业物流质量改进</a:t>
            </a:r>
            <a:r>
              <a:rPr lang="en-US" altLang="zh-CN" sz="2000" b="1" dirty="0">
                <a:solidFill>
                  <a:srgbClr val="FF0000"/>
                </a:solidFill>
                <a:latin typeface="微软雅黑" panose="020B0503020204020204" pitchFamily="34" charset="-122"/>
                <a:ea typeface="微软雅黑" panose="020B0503020204020204" pitchFamily="34" charset="-122"/>
                <a:sym typeface="+mn-ea"/>
              </a:rPr>
              <a:t>——PDCA</a:t>
            </a:r>
            <a:r>
              <a:rPr lang="zh-CN" altLang="en-US" sz="2000" b="1" dirty="0">
                <a:solidFill>
                  <a:srgbClr val="FF0000"/>
                </a:solidFill>
                <a:latin typeface="微软雅黑" panose="020B0503020204020204" pitchFamily="34" charset="-122"/>
                <a:ea typeface="微软雅黑" panose="020B0503020204020204" pitchFamily="34" charset="-122"/>
                <a:sym typeface="+mn-ea"/>
              </a:rPr>
              <a:t>循环</a:t>
            </a:r>
          </a:p>
        </p:txBody>
      </p:sp>
    </p:spTree>
    <p:extLst>
      <p:ext uri="{BB962C8B-B14F-4D97-AF65-F5344CB8AC3E}">
        <p14:creationId xmlns:p14="http://schemas.microsoft.com/office/powerpoint/2010/main" val="41744680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案例引入</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40995" y="843439"/>
            <a:ext cx="8164830" cy="4339650"/>
          </a:xfrm>
          <a:prstGeom prst="rect">
            <a:avLst/>
          </a:prstGeom>
          <a:noFill/>
        </p:spPr>
        <p:txBody>
          <a:bodyPr wrap="square" rtlCol="0" anchor="t">
            <a:spAutoFit/>
          </a:bodyPr>
          <a:lstStyle/>
          <a:p>
            <a:pPr>
              <a:lnSpc>
                <a:spcPct val="150000"/>
              </a:lnSpc>
            </a:pPr>
            <a:r>
              <a:rPr lang="zh-CN" altLang="en-US" sz="2000" dirty="0" smtClean="0">
                <a:latin typeface="微软雅黑" panose="020B0503020204020204" pitchFamily="34" charset="-122"/>
                <a:ea typeface="微软雅黑" panose="020B0503020204020204" pitchFamily="34" charset="-122"/>
                <a:sym typeface="+mn-ea"/>
              </a:rPr>
              <a:t>【案例思考】</a:t>
            </a:r>
            <a:r>
              <a:rPr lang="en-US" altLang="zh-CN" sz="2000" dirty="0">
                <a:latin typeface="微软雅黑" panose="020B0503020204020204" pitchFamily="34" charset="-122"/>
                <a:ea typeface="微软雅黑" panose="020B0503020204020204" pitchFamily="34" charset="-122"/>
                <a:sym typeface="+mn-ea"/>
              </a:rPr>
              <a:t>JC PENNEY</a:t>
            </a:r>
            <a:r>
              <a:rPr lang="zh-CN" altLang="en-US" sz="2000" dirty="0">
                <a:latin typeface="微软雅黑" panose="020B0503020204020204" pitchFamily="34" charset="-122"/>
                <a:ea typeface="微软雅黑" panose="020B0503020204020204" pitchFamily="34" charset="-122"/>
                <a:sym typeface="+mn-ea"/>
              </a:rPr>
              <a:t>公司质量管理创新</a:t>
            </a:r>
          </a:p>
          <a:p>
            <a:pPr>
              <a:lnSpc>
                <a:spcPct val="150000"/>
              </a:lnSpc>
            </a:pPr>
            <a:r>
              <a:rPr lang="zh-CN" altLang="en-US" sz="2000" dirty="0">
                <a:latin typeface="微软雅黑" panose="020B0503020204020204" pitchFamily="34" charset="-122"/>
                <a:ea typeface="微软雅黑" panose="020B0503020204020204" pitchFamily="34" charset="-122"/>
                <a:sym typeface="+mn-ea"/>
              </a:rPr>
              <a:t>　　 </a:t>
            </a:r>
            <a:r>
              <a:rPr lang="en-US" altLang="zh-CN" sz="1600" dirty="0">
                <a:latin typeface="微软雅黑" panose="020B0503020204020204" pitchFamily="34" charset="-122"/>
                <a:ea typeface="微软雅黑" panose="020B0503020204020204" pitchFamily="34" charset="-122"/>
                <a:sym typeface="+mn-ea"/>
              </a:rPr>
              <a:t>JC PENNEY</a:t>
            </a:r>
            <a:r>
              <a:rPr lang="zh-CN" altLang="en-US" sz="1600" dirty="0">
                <a:latin typeface="微软雅黑" panose="020B0503020204020204" pitchFamily="34" charset="-122"/>
                <a:ea typeface="微软雅黑" panose="020B0503020204020204" pitchFamily="34" charset="-122"/>
                <a:sym typeface="+mn-ea"/>
              </a:rPr>
              <a:t>公司位于俄亥俄州哥伦布的配送中心，每年要出</a:t>
            </a:r>
            <a:r>
              <a:rPr lang="en-US" altLang="zh-CN" sz="1600" dirty="0">
                <a:latin typeface="微软雅黑" panose="020B0503020204020204" pitchFamily="34" charset="-122"/>
                <a:ea typeface="微软雅黑" panose="020B0503020204020204" pitchFamily="34" charset="-122"/>
                <a:sym typeface="+mn-ea"/>
              </a:rPr>
              <a:t>900</a:t>
            </a:r>
            <a:r>
              <a:rPr lang="zh-CN" altLang="en-US" sz="1600" dirty="0">
                <a:latin typeface="微软雅黑" panose="020B0503020204020204" pitchFamily="34" charset="-122"/>
                <a:ea typeface="微软雅黑" panose="020B0503020204020204" pitchFamily="34" charset="-122"/>
                <a:sym typeface="+mn-ea"/>
              </a:rPr>
              <a:t>万种订货，每天要处理</a:t>
            </a:r>
            <a:r>
              <a:rPr lang="en-US" altLang="zh-CN" sz="1600" dirty="0">
                <a:latin typeface="微软雅黑" panose="020B0503020204020204" pitchFamily="34" charset="-122"/>
                <a:ea typeface="微软雅黑" panose="020B0503020204020204" pitchFamily="34" charset="-122"/>
                <a:sym typeface="+mn-ea"/>
              </a:rPr>
              <a:t>25000</a:t>
            </a:r>
            <a:r>
              <a:rPr lang="zh-CN" altLang="en-US" sz="1600" dirty="0">
                <a:latin typeface="微软雅黑" panose="020B0503020204020204" pitchFamily="34" charset="-122"/>
                <a:ea typeface="微软雅黑" panose="020B0503020204020204" pitchFamily="34" charset="-122"/>
                <a:sym typeface="+mn-ea"/>
              </a:rPr>
              <a:t>笔订单。配送中心为</a:t>
            </a:r>
            <a:r>
              <a:rPr lang="en-US" altLang="zh-CN" sz="1600" dirty="0">
                <a:latin typeface="微软雅黑" panose="020B0503020204020204" pitchFamily="34" charset="-122"/>
                <a:ea typeface="微软雅黑" panose="020B0503020204020204" pitchFamily="34" charset="-122"/>
                <a:sym typeface="+mn-ea"/>
              </a:rPr>
              <a:t>264</a:t>
            </a:r>
            <a:r>
              <a:rPr lang="zh-CN" altLang="en-US" sz="1600" dirty="0">
                <a:latin typeface="微软雅黑" panose="020B0503020204020204" pitchFamily="34" charset="-122"/>
                <a:ea typeface="微软雅黑" panose="020B0503020204020204" pitchFamily="34" charset="-122"/>
                <a:sym typeface="+mn-ea"/>
              </a:rPr>
              <a:t>家地区零售店装运货物，无论是零售商家还是消费者的家，配送中心都能做到</a:t>
            </a:r>
            <a:r>
              <a:rPr lang="en-US" altLang="zh-CN" sz="1600" dirty="0">
                <a:latin typeface="微软雅黑" panose="020B0503020204020204" pitchFamily="34" charset="-122"/>
                <a:ea typeface="微软雅黑" panose="020B0503020204020204" pitchFamily="34" charset="-122"/>
                <a:sym typeface="+mn-ea"/>
              </a:rPr>
              <a:t>48</a:t>
            </a:r>
            <a:r>
              <a:rPr lang="zh-CN" altLang="en-US" sz="1600" dirty="0">
                <a:latin typeface="微软雅黑" panose="020B0503020204020204" pitchFamily="34" charset="-122"/>
                <a:ea typeface="微软雅黑" panose="020B0503020204020204" pitchFamily="34" charset="-122"/>
                <a:sym typeface="+mn-ea"/>
              </a:rPr>
              <a:t>小时之内把货物送到所需地点。</a:t>
            </a:r>
          </a:p>
          <a:p>
            <a:pPr>
              <a:lnSpc>
                <a:spcPct val="150000"/>
              </a:lnSpc>
            </a:pPr>
            <a:r>
              <a:rPr lang="zh-CN" altLang="en-US" sz="1600" dirty="0">
                <a:latin typeface="微软雅黑" panose="020B0503020204020204" pitchFamily="34" charset="-122"/>
                <a:ea typeface="微软雅黑" panose="020B0503020204020204" pitchFamily="34" charset="-122"/>
                <a:sym typeface="+mn-ea"/>
              </a:rPr>
              <a:t>         </a:t>
            </a:r>
            <a:r>
              <a:rPr lang="en-US" altLang="zh-CN" sz="1600" dirty="0">
                <a:latin typeface="微软雅黑" panose="020B0503020204020204" pitchFamily="34" charset="-122"/>
                <a:ea typeface="微软雅黑" panose="020B0503020204020204" pitchFamily="34" charset="-122"/>
                <a:sym typeface="+mn-ea"/>
              </a:rPr>
              <a:t>JC</a:t>
            </a:r>
            <a:r>
              <a:rPr lang="zh-CN" altLang="en-US" sz="1600" dirty="0">
                <a:latin typeface="微软雅黑" panose="020B0503020204020204" pitchFamily="34" charset="-122"/>
                <a:ea typeface="微软雅黑" panose="020B0503020204020204" pitchFamily="34" charset="-122"/>
                <a:sym typeface="+mn-ea"/>
              </a:rPr>
              <a:t>公司真正的竞争优势在于优质服务；管理部门任务，这种优势应归功于</a:t>
            </a:r>
            <a:r>
              <a:rPr lang="en-US" altLang="zh-CN" sz="1600" dirty="0">
                <a:latin typeface="微软雅黑" panose="020B0503020204020204" pitchFamily="34" charset="-122"/>
                <a:ea typeface="微软雅黑" panose="020B0503020204020204" pitchFamily="34" charset="-122"/>
                <a:sym typeface="+mn-ea"/>
              </a:rPr>
              <a:t>80</a:t>
            </a:r>
            <a:r>
              <a:rPr lang="zh-CN" altLang="en-US" sz="1600" dirty="0">
                <a:latin typeface="微软雅黑" panose="020B0503020204020204" pitchFamily="34" charset="-122"/>
                <a:ea typeface="微软雅黑" panose="020B0503020204020204" pitchFamily="34" charset="-122"/>
                <a:sym typeface="+mn-ea"/>
              </a:rPr>
              <a:t>年代中期公司所采取的三项创新活动</a:t>
            </a:r>
            <a:r>
              <a:rPr lang="zh-CN" altLang="en-US" sz="1600" dirty="0" smtClean="0">
                <a:latin typeface="微软雅黑" panose="020B0503020204020204" pitchFamily="34" charset="-122"/>
                <a:ea typeface="微软雅黑" panose="020B0503020204020204" pitchFamily="34" charset="-122"/>
                <a:sym typeface="+mn-ea"/>
              </a:rPr>
              <a:t>：</a:t>
            </a:r>
            <a:endParaRPr lang="en-US" altLang="zh-CN" sz="1600" dirty="0" smtClean="0">
              <a:latin typeface="微软雅黑" panose="020B0503020204020204" pitchFamily="34" charset="-122"/>
              <a:ea typeface="微软雅黑" panose="020B0503020204020204" pitchFamily="34" charset="-122"/>
              <a:sym typeface="+mn-ea"/>
            </a:endParaRPr>
          </a:p>
          <a:p>
            <a:pPr>
              <a:lnSpc>
                <a:spcPct val="150000"/>
              </a:lnSpc>
            </a:pPr>
            <a:r>
              <a:rPr lang="en-US" altLang="zh-CN" sz="1600" dirty="0" smtClean="0">
                <a:latin typeface="微软雅黑" panose="020B0503020204020204" pitchFamily="34" charset="-122"/>
                <a:ea typeface="微软雅黑" panose="020B0503020204020204" pitchFamily="34" charset="-122"/>
                <a:sym typeface="+mn-ea"/>
              </a:rPr>
              <a:t>1</a:t>
            </a:r>
            <a:r>
              <a:rPr lang="en-US" altLang="zh-CN" sz="1600" dirty="0">
                <a:latin typeface="微软雅黑" panose="020B0503020204020204" pitchFamily="34" charset="-122"/>
                <a:ea typeface="微软雅黑" panose="020B0503020204020204" pitchFamily="34" charset="-122"/>
                <a:sym typeface="+mn-ea"/>
              </a:rPr>
              <a:t>.</a:t>
            </a:r>
            <a:r>
              <a:rPr lang="zh-CN" altLang="en-US" sz="1600" dirty="0">
                <a:latin typeface="微软雅黑" panose="020B0503020204020204" pitchFamily="34" charset="-122"/>
                <a:ea typeface="微软雅黑" panose="020B0503020204020204" pitchFamily="34" charset="-122"/>
                <a:sym typeface="+mn-ea"/>
              </a:rPr>
              <a:t>质量循环：小改革解决大问题</a:t>
            </a:r>
          </a:p>
          <a:p>
            <a:pPr>
              <a:lnSpc>
                <a:spcPct val="150000"/>
              </a:lnSpc>
            </a:pPr>
            <a:r>
              <a:rPr lang="en-US" altLang="zh-CN" sz="1600" dirty="0" smtClean="0">
                <a:latin typeface="微软雅黑" panose="020B0503020204020204" pitchFamily="34" charset="-122"/>
                <a:ea typeface="微软雅黑" panose="020B0503020204020204" pitchFamily="34" charset="-122"/>
                <a:sym typeface="+mn-ea"/>
              </a:rPr>
              <a:t>      1982</a:t>
            </a:r>
            <a:r>
              <a:rPr lang="zh-CN" altLang="en-US" sz="1600" dirty="0">
                <a:latin typeface="微软雅黑" panose="020B0503020204020204" pitchFamily="34" charset="-122"/>
                <a:ea typeface="微软雅黑" panose="020B0503020204020204" pitchFamily="34" charset="-122"/>
                <a:sym typeface="+mn-ea"/>
              </a:rPr>
              <a:t>年，</a:t>
            </a:r>
            <a:r>
              <a:rPr lang="en-US" altLang="zh-CN" sz="1600" dirty="0">
                <a:latin typeface="微软雅黑" panose="020B0503020204020204" pitchFamily="34" charset="-122"/>
                <a:ea typeface="微软雅黑" panose="020B0503020204020204" pitchFamily="34" charset="-122"/>
                <a:sym typeface="+mn-ea"/>
              </a:rPr>
              <a:t>JC</a:t>
            </a:r>
            <a:r>
              <a:rPr lang="zh-CN" altLang="en-US" sz="1600" dirty="0">
                <a:latin typeface="微软雅黑" panose="020B0503020204020204" pitchFamily="34" charset="-122"/>
                <a:ea typeface="微软雅黑" panose="020B0503020204020204" pitchFamily="34" charset="-122"/>
                <a:sym typeface="+mn-ea"/>
              </a:rPr>
              <a:t>公司首先启动了质量循环活动，以维持和改善服务水平。管理人员经过慎重考虑提出的一些小改革，解决了工作场所中存在的一些主要问题，其中包括工人们建议创建的中央工具库，用以提高工作效率和工具的可获得性。</a:t>
            </a:r>
          </a:p>
          <a:p>
            <a:pPr>
              <a:lnSpc>
                <a:spcPct val="150000"/>
              </a:lnSpc>
            </a:pPr>
            <a:endParaRPr lang="zh-CN" altLang="en-US" sz="1600" dirty="0">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bwMode="auto">
          <a:xfrm>
            <a:off x="114302" y="761528"/>
            <a:ext cx="7717631"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40995" y="267494"/>
            <a:ext cx="8164830" cy="4447371"/>
          </a:xfrm>
          <a:prstGeom prst="rect">
            <a:avLst/>
          </a:prstGeom>
          <a:noFill/>
        </p:spPr>
        <p:txBody>
          <a:bodyPr wrap="square" rtlCol="0" anchor="t">
            <a:spAutoFit/>
          </a:bodyPr>
          <a:lstStyle/>
          <a:p>
            <a:pPr>
              <a:lnSpc>
                <a:spcPct val="150000"/>
              </a:lnSpc>
              <a:spcAft>
                <a:spcPts val="600"/>
              </a:spcAft>
            </a:pPr>
            <a:r>
              <a:rPr lang="zh-CN" altLang="en-US" sz="2000" dirty="0" smtClean="0">
                <a:solidFill>
                  <a:prstClr val="black"/>
                </a:solidFill>
                <a:latin typeface="微软雅黑" panose="020B0503020204020204" pitchFamily="34" charset="-122"/>
                <a:ea typeface="微软雅黑" panose="020B0503020204020204" pitchFamily="34" charset="-122"/>
                <a:sym typeface="+mn-ea"/>
              </a:rPr>
              <a:t>【案例思考】</a:t>
            </a:r>
            <a:r>
              <a:rPr lang="en-US" altLang="zh-CN" sz="2000" dirty="0">
                <a:solidFill>
                  <a:prstClr val="black"/>
                </a:solidFill>
                <a:latin typeface="微软雅黑" panose="020B0503020204020204" pitchFamily="34" charset="-122"/>
                <a:ea typeface="微软雅黑" panose="020B0503020204020204" pitchFamily="34" charset="-122"/>
                <a:sym typeface="+mn-ea"/>
              </a:rPr>
              <a:t>JC PENNEY</a:t>
            </a:r>
            <a:r>
              <a:rPr lang="zh-CN" altLang="en-US" sz="2000" dirty="0">
                <a:solidFill>
                  <a:prstClr val="black"/>
                </a:solidFill>
                <a:latin typeface="微软雅黑" panose="020B0503020204020204" pitchFamily="34" charset="-122"/>
                <a:ea typeface="微软雅黑" panose="020B0503020204020204" pitchFamily="34" charset="-122"/>
                <a:sym typeface="+mn-ea"/>
              </a:rPr>
              <a:t>公司质量管理创新</a:t>
            </a:r>
          </a:p>
          <a:p>
            <a:pPr>
              <a:lnSpc>
                <a:spcPct val="150000"/>
              </a:lnSpc>
            </a:pPr>
            <a:r>
              <a:rPr lang="en-US" altLang="zh-CN" sz="1600" dirty="0" smtClean="0">
                <a:solidFill>
                  <a:prstClr val="black"/>
                </a:solidFill>
                <a:latin typeface="微软雅黑" panose="020B0503020204020204" pitchFamily="34" charset="-122"/>
                <a:ea typeface="微软雅黑" panose="020B0503020204020204" pitchFamily="34" charset="-122"/>
                <a:sym typeface="+mn-ea"/>
              </a:rPr>
              <a:t>2</a:t>
            </a:r>
            <a:r>
              <a:rPr lang="en-US" altLang="zh-CN" sz="1600" dirty="0">
                <a:solidFill>
                  <a:prstClr val="black"/>
                </a:solidFill>
                <a:latin typeface="微软雅黑" panose="020B0503020204020204" pitchFamily="34" charset="-122"/>
                <a:ea typeface="微软雅黑" panose="020B0503020204020204" pitchFamily="34" charset="-122"/>
                <a:sym typeface="+mn-ea"/>
              </a:rPr>
              <a:t>.</a:t>
            </a:r>
            <a:r>
              <a:rPr lang="zh-CN" altLang="en-US" sz="1600" dirty="0">
                <a:solidFill>
                  <a:prstClr val="black"/>
                </a:solidFill>
                <a:latin typeface="微软雅黑" panose="020B0503020204020204" pitchFamily="34" charset="-122"/>
                <a:ea typeface="微软雅黑" panose="020B0503020204020204" pitchFamily="34" charset="-122"/>
                <a:sym typeface="+mn-ea"/>
              </a:rPr>
              <a:t>精确至上：不断消除物流过程的浪费</a:t>
            </a:r>
          </a:p>
          <a:p>
            <a:pPr>
              <a:lnSpc>
                <a:spcPct val="150000"/>
              </a:lnSpc>
            </a:pPr>
            <a:r>
              <a:rPr lang="zh-CN" altLang="en-US" sz="1600" dirty="0" smtClean="0">
                <a:solidFill>
                  <a:prstClr val="black"/>
                </a:solidFill>
                <a:latin typeface="微软雅黑" panose="020B0503020204020204" pitchFamily="34" charset="-122"/>
                <a:ea typeface="微软雅黑" panose="020B0503020204020204" pitchFamily="34" charset="-122"/>
                <a:sym typeface="+mn-ea"/>
              </a:rPr>
              <a:t>       精确</a:t>
            </a:r>
            <a:r>
              <a:rPr lang="zh-CN" altLang="en-US" sz="1600" dirty="0">
                <a:solidFill>
                  <a:prstClr val="black"/>
                </a:solidFill>
                <a:latin typeface="微软雅黑" panose="020B0503020204020204" pitchFamily="34" charset="-122"/>
                <a:ea typeface="微软雅黑" panose="020B0503020204020204" pitchFamily="34" charset="-122"/>
                <a:sym typeface="+mn-ea"/>
              </a:rPr>
              <a:t>至上的创新活动旨在通过排除收取、提取和装运活动的存在的缺陷，以提高服务的精确性。因此，提供精确的客户信息和完成订货承诺被视为头等大事。公司随时掌握某个产品的库存情况，并在接到订货电话时告知对方何时送货上门。此外，</a:t>
            </a:r>
            <a:r>
              <a:rPr lang="en-US" altLang="zh-CN" sz="1600" dirty="0">
                <a:solidFill>
                  <a:prstClr val="black"/>
                </a:solidFill>
                <a:latin typeface="微软雅黑" panose="020B0503020204020204" pitchFamily="34" charset="-122"/>
                <a:ea typeface="微软雅黑" panose="020B0503020204020204" pitchFamily="34" charset="-122"/>
                <a:sym typeface="+mn-ea"/>
              </a:rPr>
              <a:t>JC</a:t>
            </a:r>
            <a:r>
              <a:rPr lang="zh-CN" altLang="en-US" sz="1600" dirty="0">
                <a:solidFill>
                  <a:prstClr val="black"/>
                </a:solidFill>
                <a:latin typeface="微软雅黑" panose="020B0503020204020204" pitchFamily="34" charset="-122"/>
                <a:ea typeface="微软雅黑" panose="020B0503020204020204" pitchFamily="34" charset="-122"/>
                <a:sym typeface="+mn-ea"/>
              </a:rPr>
              <a:t>公司针对每次装运中的某个项目进行质量控制和实际点数检查。如果存在差异，将对订货进行</a:t>
            </a:r>
            <a:r>
              <a:rPr lang="en-US" altLang="zh-CN" sz="1600" dirty="0">
                <a:solidFill>
                  <a:prstClr val="black"/>
                </a:solidFill>
                <a:latin typeface="微软雅黑" panose="020B0503020204020204" pitchFamily="34" charset="-122"/>
                <a:ea typeface="微软雅黑" panose="020B0503020204020204" pitchFamily="34" charset="-122"/>
                <a:sym typeface="+mn-ea"/>
              </a:rPr>
              <a:t>100﹪</a:t>
            </a:r>
            <a:r>
              <a:rPr lang="zh-CN" altLang="en-US" sz="1600" dirty="0">
                <a:solidFill>
                  <a:prstClr val="black"/>
                </a:solidFill>
                <a:latin typeface="微软雅黑" panose="020B0503020204020204" pitchFamily="34" charset="-122"/>
                <a:ea typeface="微软雅黑" panose="020B0503020204020204" pitchFamily="34" charset="-122"/>
                <a:sym typeface="+mn-ea"/>
              </a:rPr>
              <a:t>的检查。</a:t>
            </a:r>
          </a:p>
          <a:p>
            <a:pPr>
              <a:lnSpc>
                <a:spcPct val="150000"/>
              </a:lnSpc>
            </a:pPr>
            <a:r>
              <a:rPr lang="en-US" altLang="zh-CN" sz="1600" dirty="0">
                <a:solidFill>
                  <a:prstClr val="black"/>
                </a:solidFill>
                <a:latin typeface="微软雅黑" panose="020B0503020204020204" pitchFamily="34" charset="-122"/>
                <a:ea typeface="微软雅黑" panose="020B0503020204020204" pitchFamily="34" charset="-122"/>
                <a:sym typeface="+mn-ea"/>
              </a:rPr>
              <a:t>3. </a:t>
            </a:r>
            <a:r>
              <a:rPr lang="zh-CN" altLang="en-US" sz="1600" dirty="0">
                <a:solidFill>
                  <a:prstClr val="black"/>
                </a:solidFill>
                <a:latin typeface="微软雅黑" panose="020B0503020204020204" pitchFamily="34" charset="-122"/>
                <a:ea typeface="微软雅黑" panose="020B0503020204020204" pitchFamily="34" charset="-122"/>
                <a:sym typeface="+mn-ea"/>
              </a:rPr>
              <a:t>激光扫描技术：用科技改进质量管理</a:t>
            </a:r>
          </a:p>
          <a:p>
            <a:pPr>
              <a:lnSpc>
                <a:spcPct val="150000"/>
              </a:lnSpc>
              <a:spcAft>
                <a:spcPts val="600"/>
              </a:spcAft>
            </a:pPr>
            <a:r>
              <a:rPr lang="zh-CN" altLang="en-US" sz="1600" dirty="0" smtClean="0">
                <a:solidFill>
                  <a:prstClr val="black"/>
                </a:solidFill>
                <a:latin typeface="微软雅黑" panose="020B0503020204020204" pitchFamily="34" charset="-122"/>
                <a:ea typeface="微软雅黑" panose="020B0503020204020204" pitchFamily="34" charset="-122"/>
                <a:sym typeface="+mn-ea"/>
              </a:rPr>
              <a:t>       第三</a:t>
            </a:r>
            <a:r>
              <a:rPr lang="zh-CN" altLang="en-US" sz="1600" dirty="0">
                <a:solidFill>
                  <a:prstClr val="black"/>
                </a:solidFill>
                <a:latin typeface="微软雅黑" panose="020B0503020204020204" pitchFamily="34" charset="-122"/>
                <a:ea typeface="微软雅黑" panose="020B0503020204020204" pitchFamily="34" charset="-122"/>
                <a:sym typeface="+mn-ea"/>
              </a:rPr>
              <a:t>项质量管理创新是应用激光扫描技术，以</a:t>
            </a:r>
            <a:r>
              <a:rPr lang="en-US" altLang="zh-CN" sz="1600" dirty="0">
                <a:solidFill>
                  <a:prstClr val="black"/>
                </a:solidFill>
                <a:latin typeface="微软雅黑" panose="020B0503020204020204" pitchFamily="34" charset="-122"/>
                <a:ea typeface="微软雅黑" panose="020B0503020204020204" pitchFamily="34" charset="-122"/>
                <a:sym typeface="+mn-ea"/>
              </a:rPr>
              <a:t>99.9﹪</a:t>
            </a:r>
            <a:r>
              <a:rPr lang="zh-CN" altLang="en-US" sz="1600" dirty="0">
                <a:solidFill>
                  <a:prstClr val="black"/>
                </a:solidFill>
                <a:latin typeface="微软雅黑" panose="020B0503020204020204" pitchFamily="34" charset="-122"/>
                <a:ea typeface="微软雅黑" panose="020B0503020204020204" pitchFamily="34" charset="-122"/>
                <a:sym typeface="+mn-ea"/>
              </a:rPr>
              <a:t>的精确性来跟踪</a:t>
            </a:r>
            <a:r>
              <a:rPr lang="en-US" altLang="zh-CN" sz="1600" dirty="0">
                <a:solidFill>
                  <a:prstClr val="black"/>
                </a:solidFill>
                <a:latin typeface="微软雅黑" panose="020B0503020204020204" pitchFamily="34" charset="-122"/>
                <a:ea typeface="微软雅黑" panose="020B0503020204020204" pitchFamily="34" charset="-122"/>
                <a:sym typeface="+mn-ea"/>
              </a:rPr>
              <a:t>230000</a:t>
            </a:r>
            <a:r>
              <a:rPr lang="zh-CN" altLang="en-US" sz="1600" dirty="0">
                <a:solidFill>
                  <a:prstClr val="black"/>
                </a:solidFill>
                <a:latin typeface="微软雅黑" panose="020B0503020204020204" pitchFamily="34" charset="-122"/>
                <a:ea typeface="微软雅黑" panose="020B0503020204020204" pitchFamily="34" charset="-122"/>
                <a:sym typeface="+mn-ea"/>
              </a:rPr>
              <a:t>个存货单位的存货。扫描技术被看作是既提高记录精度，又提高记录速度的手段。</a:t>
            </a:r>
          </a:p>
          <a:p>
            <a:pPr>
              <a:lnSpc>
                <a:spcPct val="150000"/>
              </a:lnSpc>
            </a:pPr>
            <a:r>
              <a:rPr lang="zh-CN" altLang="en-US" b="1" dirty="0" smtClean="0">
                <a:solidFill>
                  <a:prstClr val="black"/>
                </a:solidFill>
                <a:latin typeface="微软雅黑" panose="020B0503020204020204" pitchFamily="34" charset="-122"/>
                <a:ea typeface="微软雅黑" panose="020B0503020204020204" pitchFamily="34" charset="-122"/>
                <a:sym typeface="+mn-ea"/>
              </a:rPr>
              <a:t>思考：分析</a:t>
            </a:r>
            <a:r>
              <a:rPr lang="en-US" altLang="zh-CN" b="1" dirty="0">
                <a:solidFill>
                  <a:prstClr val="black"/>
                </a:solidFill>
                <a:latin typeface="微软雅黑" panose="020B0503020204020204" pitchFamily="34" charset="-122"/>
                <a:ea typeface="微软雅黑" panose="020B0503020204020204" pitchFamily="34" charset="-122"/>
                <a:sym typeface="+mn-ea"/>
              </a:rPr>
              <a:t>JC</a:t>
            </a:r>
            <a:r>
              <a:rPr lang="zh-CN" altLang="en-US" b="1" dirty="0">
                <a:solidFill>
                  <a:prstClr val="black"/>
                </a:solidFill>
                <a:latin typeface="微软雅黑" panose="020B0503020204020204" pitchFamily="34" charset="-122"/>
                <a:ea typeface="微软雅黑" panose="020B0503020204020204" pitchFamily="34" charset="-122"/>
                <a:sym typeface="+mn-ea"/>
              </a:rPr>
              <a:t>质量创新活动的</a:t>
            </a:r>
            <a:r>
              <a:rPr lang="zh-CN" altLang="en-US" b="1" dirty="0" smtClean="0">
                <a:solidFill>
                  <a:prstClr val="black"/>
                </a:solidFill>
                <a:latin typeface="微软雅黑" panose="020B0503020204020204" pitchFamily="34" charset="-122"/>
                <a:ea typeface="微软雅黑" panose="020B0503020204020204" pitchFamily="34" charset="-122"/>
                <a:sym typeface="+mn-ea"/>
              </a:rPr>
              <a:t>特点</a:t>
            </a:r>
            <a:endParaRPr lang="zh-CN" altLang="en-US" sz="1600" dirty="0">
              <a:solidFill>
                <a:prstClr val="black"/>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3480070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案例引入</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1460" y="987425"/>
            <a:ext cx="8328025" cy="3784600"/>
          </a:xfrm>
          <a:prstGeom prst="rect">
            <a:avLst/>
          </a:prstGeom>
          <a:noFill/>
        </p:spPr>
        <p:txBody>
          <a:bodyPr wrap="square" rtlCol="0" anchor="t">
            <a:spAutoFit/>
          </a:bodyPr>
          <a:lstStyle/>
          <a:p>
            <a:pPr>
              <a:lnSpc>
                <a:spcPct val="150000"/>
              </a:lnSpc>
            </a:pPr>
            <a:r>
              <a:rPr lang="zh-CN" altLang="en-US" sz="2000" b="1" dirty="0">
                <a:latin typeface="微软雅黑" panose="020B0503020204020204" pitchFamily="34" charset="-122"/>
                <a:ea typeface="微软雅黑" panose="020B0503020204020204" pitchFamily="34" charset="-122"/>
                <a:sym typeface="+mn-ea"/>
              </a:rPr>
              <a:t>1.更新质量管理观念：</a:t>
            </a:r>
            <a:r>
              <a:rPr lang="zh-CN" altLang="en-US" sz="2000" dirty="0">
                <a:latin typeface="微软雅黑" panose="020B0503020204020204" pitchFamily="34" charset="-122"/>
                <a:ea typeface="微软雅黑" panose="020B0503020204020204" pitchFamily="34" charset="-122"/>
                <a:sym typeface="+mn-ea"/>
              </a:rPr>
              <a:t>让质量的小改革循环起来。提高管理水平是一个渐进、从量变到质变的过程。该公司明确了重点，进行了一系列小的质量改进工作，积少成多，积小成大，终于解决了主要问题。而且，这是效率高、成本低的质量管理改进方法。</a:t>
            </a:r>
          </a:p>
          <a:p>
            <a:pPr>
              <a:lnSpc>
                <a:spcPct val="150000"/>
              </a:lnSpc>
            </a:pPr>
            <a:r>
              <a:rPr lang="zh-CN" altLang="en-US" sz="2000" b="1" dirty="0">
                <a:latin typeface="微软雅黑" panose="020B0503020204020204" pitchFamily="34" charset="-122"/>
                <a:ea typeface="微软雅黑" panose="020B0503020204020204" pitchFamily="34" charset="-122"/>
                <a:sym typeface="+mn-ea"/>
              </a:rPr>
              <a:t>2.在过程中改善质量：</a:t>
            </a:r>
            <a:r>
              <a:rPr lang="zh-CN" altLang="en-US" sz="2000" dirty="0">
                <a:latin typeface="微软雅黑" panose="020B0503020204020204" pitchFamily="34" charset="-122"/>
                <a:ea typeface="微软雅黑" panose="020B0503020204020204" pitchFamily="34" charset="-122"/>
                <a:sym typeface="+mn-ea"/>
              </a:rPr>
              <a:t>追求精确至上的质量管理流程。把物流服务的精确性与物流运作的精确性结合起来，有机地融合到质量管理过程中，不断消除物流过程的浪费和缺陷，不断优化物流过程的程序和运作方法，不断提升服务质量标准，追求质量的改善和完美。</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案例引入</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87139" y="1202565"/>
            <a:ext cx="8328025" cy="2861310"/>
          </a:xfrm>
          <a:prstGeom prst="rect">
            <a:avLst/>
          </a:prstGeom>
          <a:noFill/>
        </p:spPr>
        <p:txBody>
          <a:bodyPr wrap="square" rtlCol="0" anchor="t">
            <a:spAutoFit/>
          </a:bodyPr>
          <a:lstStyle/>
          <a:p>
            <a:pPr>
              <a:lnSpc>
                <a:spcPct val="150000"/>
              </a:lnSpc>
            </a:pPr>
            <a:r>
              <a:rPr lang="zh-CN" altLang="en-US" sz="2000" b="1" dirty="0">
                <a:latin typeface="微软雅黑" panose="020B0503020204020204" pitchFamily="34" charset="-122"/>
                <a:ea typeface="微软雅黑" panose="020B0503020204020204" pitchFamily="34" charset="-122"/>
                <a:sym typeface="+mn-ea"/>
              </a:rPr>
              <a:t>3.创新质量管理方法：</a:t>
            </a:r>
            <a:r>
              <a:rPr lang="zh-CN" altLang="en-US" sz="2000" dirty="0">
                <a:latin typeface="微软雅黑" panose="020B0503020204020204" pitchFamily="34" charset="-122"/>
                <a:ea typeface="微软雅黑" panose="020B0503020204020204" pitchFamily="34" charset="-122"/>
                <a:sym typeface="+mn-ea"/>
              </a:rPr>
              <a:t>应用现代信息技术增强质量管理能力。质量标准是不断发展的，质量管理同样需要发展。如何通过质量管理创造新的效益，创造更高水平的管理能力，是企业管理的重要问题。只有运用现代高新技术才能够有效地促进企业质量管理发展。</a:t>
            </a:r>
          </a:p>
          <a:p>
            <a:pPr>
              <a:lnSpc>
                <a:spcPct val="150000"/>
              </a:lnSpc>
            </a:pPr>
            <a:r>
              <a:rPr lang="zh-CN" altLang="en-US" sz="2000" b="1" dirty="0">
                <a:latin typeface="微软雅黑" panose="020B0503020204020204" pitchFamily="34" charset="-122"/>
                <a:ea typeface="微软雅黑" panose="020B0503020204020204" pitchFamily="34" charset="-122"/>
                <a:sym typeface="+mn-ea"/>
              </a:rPr>
              <a:t>4.协调员工与技术的关系：</a:t>
            </a:r>
            <a:r>
              <a:rPr lang="zh-CN" altLang="en-US" sz="2000" dirty="0">
                <a:latin typeface="微软雅黑" panose="020B0503020204020204" pitchFamily="34" charset="-122"/>
                <a:ea typeface="微软雅黑" panose="020B0503020204020204" pitchFamily="34" charset="-122"/>
                <a:sym typeface="+mn-ea"/>
              </a:rPr>
              <a:t>该质量管理过程已反映出人、机的矛盾情况，借助企业发展的机遇比较好地解决了该矛盾。</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12.xml><?xml version="1.0" encoding="utf-8"?>
<p:tagLst xmlns:a="http://schemas.openxmlformats.org/drawingml/2006/main" xmlns:r="http://schemas.openxmlformats.org/officeDocument/2006/relationships" xmlns:p="http://schemas.openxmlformats.org/presentationml/2006/main">
  <p:tag name="MH" val="20170406091957"/>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406091957"/>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406091957"/>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0406091957"/>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406091957"/>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_rels/them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_rels/them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_rels/them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_rels/them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4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spDef>
      <a:spPr bwMode="auto">
        <a:gradFill rotWithShape="1">
          <a:gsLst>
            <a:gs pos="0">
              <a:srgbClr val="0000FF"/>
            </a:gs>
            <a:gs pos="50000">
              <a:schemeClr val="bg1"/>
            </a:gs>
            <a:gs pos="100000">
              <a:srgbClr val="0000FF"/>
            </a:gs>
          </a:gsLst>
          <a:lin ang="5400000" scaled="1"/>
        </a:gradFill>
        <a:ln w="9525">
          <a:solidFill>
            <a:srgbClr val="000000"/>
          </a:solidFill>
          <a:round/>
        </a:ln>
      </a:spPr>
      <a:bodyPr lIns="72000" tIns="0" rIns="0" bIns="0"/>
      <a:lstStyle>
        <a:defPPr>
          <a:defRPr b="1" dirty="0">
            <a:solidFill>
              <a:srgbClr val="000000"/>
            </a:solidFill>
            <a:ea typeface="黑体"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spDef>
      <a:spPr bwMode="auto">
        <a:gradFill rotWithShape="1">
          <a:gsLst>
            <a:gs pos="0">
              <a:srgbClr val="0000FF"/>
            </a:gs>
            <a:gs pos="50000">
              <a:schemeClr val="bg1"/>
            </a:gs>
            <a:gs pos="100000">
              <a:srgbClr val="0000FF"/>
            </a:gs>
          </a:gsLst>
          <a:lin ang="5400000" scaled="1"/>
        </a:gradFill>
        <a:ln w="9525">
          <a:solidFill>
            <a:srgbClr val="000000"/>
          </a:solidFill>
          <a:round/>
          <a:headEnd/>
          <a:tailEnd/>
        </a:ln>
        <a:effectLst/>
      </a:spPr>
      <a:bodyPr lIns="72000" tIns="0" rIns="0" bIns="0"/>
      <a:lstStyle>
        <a:defPPr>
          <a:defRPr b="1" dirty="0">
            <a:solidFill>
              <a:srgbClr val="000000"/>
            </a:solidFill>
            <a:ea typeface="黑体" pitchFamily="2" charset="-122"/>
          </a:defRPr>
        </a:defPPr>
      </a:lstStyle>
    </a:spDef>
  </a:objectDefaults>
  <a:extraClrSchemeLst/>
</a:theme>
</file>

<file path=ppt/theme/theme8.xml><?xml version="1.0" encoding="utf-8"?>
<a:theme xmlns:a="http://schemas.openxmlformats.org/drawingml/2006/main" name="1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spDef>
      <a:spPr bwMode="auto">
        <a:gradFill rotWithShape="1">
          <a:gsLst>
            <a:gs pos="0">
              <a:srgbClr val="0000FF"/>
            </a:gs>
            <a:gs pos="50000">
              <a:schemeClr val="bg1"/>
            </a:gs>
            <a:gs pos="100000">
              <a:srgbClr val="0000FF"/>
            </a:gs>
          </a:gsLst>
          <a:lin ang="5400000" scaled="1"/>
        </a:gradFill>
        <a:ln w="9525">
          <a:solidFill>
            <a:srgbClr val="000000"/>
          </a:solidFill>
          <a:round/>
        </a:ln>
      </a:spPr>
      <a:bodyPr lIns="72000" tIns="0" rIns="0" bIns="0"/>
      <a:lstStyle>
        <a:defPPr>
          <a:defRPr b="1" dirty="0">
            <a:solidFill>
              <a:srgbClr val="000000"/>
            </a:solidFill>
            <a:ea typeface="黑体"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3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spDef>
      <a:spPr bwMode="auto">
        <a:gradFill rotWithShape="1">
          <a:gsLst>
            <a:gs pos="0">
              <a:srgbClr val="0000FF"/>
            </a:gs>
            <a:gs pos="50000">
              <a:schemeClr val="bg1"/>
            </a:gs>
            <a:gs pos="100000">
              <a:srgbClr val="0000FF"/>
            </a:gs>
          </a:gsLst>
          <a:lin ang="5400000" scaled="1"/>
        </a:gradFill>
        <a:ln w="9525">
          <a:solidFill>
            <a:srgbClr val="000000"/>
          </a:solidFill>
          <a:round/>
        </a:ln>
      </a:spPr>
      <a:bodyPr lIns="72000" tIns="0" rIns="0" bIns="0"/>
      <a:lstStyle>
        <a:defPPr>
          <a:defRPr b="1" dirty="0">
            <a:solidFill>
              <a:srgbClr val="000000"/>
            </a:solidFill>
            <a:ea typeface="黑体"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205</TotalTime>
  <Words>2960</Words>
  <Application>Microsoft Office PowerPoint</Application>
  <PresentationFormat>全屏显示(16:9)</PresentationFormat>
  <Paragraphs>295</Paragraphs>
  <Slides>37</Slides>
  <Notes>11</Notes>
  <HiddenSlides>0</HiddenSlides>
  <MMClips>0</MMClips>
  <ScaleCrop>false</ScaleCrop>
  <HeadingPairs>
    <vt:vector size="8" baseType="variant">
      <vt:variant>
        <vt:lpstr>已用的字体</vt:lpstr>
      </vt:variant>
      <vt:variant>
        <vt:i4>18</vt:i4>
      </vt:variant>
      <vt:variant>
        <vt:lpstr>主题</vt:lpstr>
      </vt:variant>
      <vt:variant>
        <vt:i4>10</vt:i4>
      </vt:variant>
      <vt:variant>
        <vt:lpstr>嵌入 OLE 服务器</vt:lpstr>
      </vt:variant>
      <vt:variant>
        <vt:i4>1</vt:i4>
      </vt:variant>
      <vt:variant>
        <vt:lpstr>幻灯片标题</vt:lpstr>
      </vt:variant>
      <vt:variant>
        <vt:i4>37</vt:i4>
      </vt:variant>
    </vt:vector>
  </HeadingPairs>
  <TitlesOfParts>
    <vt:vector size="66" baseType="lpstr">
      <vt:lpstr>Bosch Office Sans</vt:lpstr>
      <vt:lpstr>等线</vt:lpstr>
      <vt:lpstr>方正舒体</vt:lpstr>
      <vt:lpstr>黑体</vt:lpstr>
      <vt:lpstr>华文楷体</vt:lpstr>
      <vt:lpstr>隶书</vt:lpstr>
      <vt:lpstr>宋体</vt:lpstr>
      <vt:lpstr>微软雅黑</vt:lpstr>
      <vt:lpstr>幼圆</vt:lpstr>
      <vt:lpstr>Arial</vt:lpstr>
      <vt:lpstr>Arial Black</vt:lpstr>
      <vt:lpstr>Calibri</vt:lpstr>
      <vt:lpstr>Cambria</vt:lpstr>
      <vt:lpstr>Maiandra GD</vt:lpstr>
      <vt:lpstr>Times New Roman</vt:lpstr>
      <vt:lpstr>Wingdings</vt:lpstr>
      <vt:lpstr>Wingdings 2</vt:lpstr>
      <vt:lpstr>Wingdings 3</vt:lpstr>
      <vt:lpstr>Office 主题​​</vt:lpstr>
      <vt:lpstr>Bosch</vt:lpstr>
      <vt:lpstr>1_Bosch</vt:lpstr>
      <vt:lpstr>5_Office Theme</vt:lpstr>
      <vt:lpstr>Office Theme</vt:lpstr>
      <vt:lpstr>2_Office Theme</vt:lpstr>
      <vt:lpstr>龙腾四海</vt:lpstr>
      <vt:lpstr>1_龙腾四海</vt:lpstr>
      <vt:lpstr>3_龙腾四海</vt:lpstr>
      <vt:lpstr>4_龙腾四海</vt:lpstr>
      <vt:lpstr>Microsoft Excel 图表</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总目标——提高服务质量、降低物流成本</vt:lpstr>
      <vt:lpstr>PowerPoint 演示文稿</vt:lpstr>
      <vt:lpstr>小实例：企业物流环节</vt:lpstr>
      <vt:lpstr>PowerPoint 演示文稿</vt:lpstr>
      <vt:lpstr>PowerPoint 演示文稿</vt:lpstr>
      <vt:lpstr>2.物流服务质量管理</vt:lpstr>
      <vt:lpstr>PowerPoint 演示文稿</vt:lpstr>
      <vt:lpstr>PowerPoint 演示文稿</vt:lpstr>
      <vt:lpstr>1.企业物流质量控制的含义 </vt:lpstr>
      <vt:lpstr>2.企业物流质量控制实施步骤 </vt:lpstr>
      <vt:lpstr> 3.运输质量控制 </vt:lpstr>
      <vt:lpstr>4.仓储质量控制</vt:lpstr>
      <vt:lpstr>5.装卸搬运质量控制</vt:lpstr>
      <vt:lpstr>6.包装质量控制 </vt:lpstr>
      <vt:lpstr>四、企业物流质量保证体系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701</cp:revision>
  <dcterms:created xsi:type="dcterms:W3CDTF">2020-05-27T12:17:00Z</dcterms:created>
  <dcterms:modified xsi:type="dcterms:W3CDTF">2025-08-23T02:17:08Z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2052-11.1.0.11691</vt:lpwstr>
  </property>
  <property fmtid="{D5CDD505-2E9C-101B-9397-08002B2CF9AE}" pid="3" name="ICV">
    <vt:lpwstr>157700F2AF8941F386043FF74975DD27</vt:lpwstr>
  </property>
  <property fmtid="{D5CDD505-2E9C-101B-9397-08002B2CF9AE}" pid="4" name="commondata">
    <vt:lpwstr>eyJoZGlkIjoiY2JjYjAwOGFlNzdiMjk5NDU3ZGQwNzIyYjY2N2UyMDcifQ==</vt:lpwstr>
  </property>
</Properties>
</file>